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93" r:id="rId5"/>
    <p:sldId id="263" r:id="rId6"/>
    <p:sldId id="261" r:id="rId7"/>
    <p:sldId id="294" r:id="rId8"/>
    <p:sldId id="264" r:id="rId9"/>
    <p:sldId id="265" r:id="rId10"/>
    <p:sldId id="267" r:id="rId11"/>
    <p:sldId id="295" r:id="rId12"/>
    <p:sldId id="266" r:id="rId13"/>
    <p:sldId id="268" r:id="rId14"/>
    <p:sldId id="269" r:id="rId15"/>
    <p:sldId id="270" r:id="rId16"/>
    <p:sldId id="296" r:id="rId17"/>
    <p:sldId id="272" r:id="rId18"/>
    <p:sldId id="297" r:id="rId19"/>
    <p:sldId id="273" r:id="rId20"/>
    <p:sldId id="298" r:id="rId21"/>
    <p:sldId id="274" r:id="rId22"/>
    <p:sldId id="271" r:id="rId23"/>
    <p:sldId id="299" r:id="rId24"/>
    <p:sldId id="275" r:id="rId25"/>
    <p:sldId id="300" r:id="rId26"/>
    <p:sldId id="276" r:id="rId27"/>
    <p:sldId id="301" r:id="rId28"/>
    <p:sldId id="278" r:id="rId29"/>
    <p:sldId id="279" r:id="rId30"/>
    <p:sldId id="302" r:id="rId31"/>
    <p:sldId id="280" r:id="rId32"/>
    <p:sldId id="281" r:id="rId33"/>
    <p:sldId id="303" r:id="rId34"/>
    <p:sldId id="282" r:id="rId35"/>
    <p:sldId id="283" r:id="rId36"/>
    <p:sldId id="284" r:id="rId37"/>
    <p:sldId id="285" r:id="rId38"/>
    <p:sldId id="304" r:id="rId39"/>
    <p:sldId id="287" r:id="rId40"/>
    <p:sldId id="286" r:id="rId41"/>
    <p:sldId id="305" r:id="rId42"/>
    <p:sldId id="288" r:id="rId43"/>
    <p:sldId id="289" r:id="rId44"/>
    <p:sldId id="306" r:id="rId45"/>
    <p:sldId id="290" r:id="rId46"/>
    <p:sldId id="307" r:id="rId47"/>
    <p:sldId id="29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80" d="100"/>
          <a:sy n="80" d="100"/>
        </p:scale>
        <p:origin x="37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88DB-AD36-A193-FCC5-2227F11443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A0920B-EDBB-1366-BBA0-9C489E58D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E59AC7-E262-5C55-1C35-DE296F529E50}"/>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5" name="Footer Placeholder 4">
            <a:extLst>
              <a:ext uri="{FF2B5EF4-FFF2-40B4-BE49-F238E27FC236}">
                <a16:creationId xmlns:a16="http://schemas.microsoft.com/office/drawing/2014/main" id="{C5F9E2C7-2370-245A-ED60-EBB8257A2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FC4A0-6D7A-463A-847F-2E96E4E5253A}"/>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2517158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3AC1-F2C4-20F9-82F4-6C78E029AB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A8D405-F48C-DF09-C343-9888155599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96141-8957-CAD8-74A7-E34A661AB468}"/>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5" name="Footer Placeholder 4">
            <a:extLst>
              <a:ext uri="{FF2B5EF4-FFF2-40B4-BE49-F238E27FC236}">
                <a16:creationId xmlns:a16="http://schemas.microsoft.com/office/drawing/2014/main" id="{8664BF88-87C6-85EE-2C0A-747E68967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BECF0-DBAB-1DAC-3FEA-6EC4773D9FE8}"/>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7451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6BF38C-676A-BFE3-A872-AC179C9F3A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2E5A26-097C-F257-5FE8-3B6AB302E8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055F9-2A75-C2C3-3436-96E64A2F9B2C}"/>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5" name="Footer Placeholder 4">
            <a:extLst>
              <a:ext uri="{FF2B5EF4-FFF2-40B4-BE49-F238E27FC236}">
                <a16:creationId xmlns:a16="http://schemas.microsoft.com/office/drawing/2014/main" id="{4BDE1FBC-65D6-3826-B5AD-1AB860F33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0CDB7-6CB5-9E5F-E1F6-537C995102F3}"/>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366108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DF5E-0DFA-898A-5D35-C60FDD6259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D6728C-58D3-4328-6696-EBB95847AA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C0496-C07D-A76E-A8A4-EC8CBA858FEC}"/>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5" name="Footer Placeholder 4">
            <a:extLst>
              <a:ext uri="{FF2B5EF4-FFF2-40B4-BE49-F238E27FC236}">
                <a16:creationId xmlns:a16="http://schemas.microsoft.com/office/drawing/2014/main" id="{1E3D1223-6001-221A-96D8-D47ADEBE0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ABDA3-0C00-35AA-8BB3-AA5D6200DD89}"/>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3835564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83AD4-2559-1D19-ACE2-6ECFAC4FCE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01B930-17CE-C0FA-3B00-9A118D23AE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BEAC1C-FF87-0E99-ED31-687287F4608C}"/>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5" name="Footer Placeholder 4">
            <a:extLst>
              <a:ext uri="{FF2B5EF4-FFF2-40B4-BE49-F238E27FC236}">
                <a16:creationId xmlns:a16="http://schemas.microsoft.com/office/drawing/2014/main" id="{BB27F85C-A470-8980-8566-129AB7962F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ECC1C-A21F-AA33-667A-97DD61BA0C13}"/>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1743335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5021-6FA1-4AB7-DA70-09BBCDD17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28103-6543-EDA2-ADD0-917720A9E9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749756-8057-8453-B6CB-175706DC19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0BA6C-B28C-BF77-D0ED-41B2FA1C59A5}"/>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6" name="Footer Placeholder 5">
            <a:extLst>
              <a:ext uri="{FF2B5EF4-FFF2-40B4-BE49-F238E27FC236}">
                <a16:creationId xmlns:a16="http://schemas.microsoft.com/office/drawing/2014/main" id="{350F9AC0-F5C4-3A2D-A7B8-B62C38750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C4FFD-1913-422A-1603-45DE48BB2823}"/>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3588520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3F4D-7BC9-C475-9350-CF78D66C3B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F7AC79-704F-8778-83DB-852D5DEC88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0A920-A4A2-1DFF-FF69-19A75B5B91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3FAC74-EE98-7DD6-541D-DC90E0AAA3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4FCF85-92D4-7134-D5A6-6E0FF7970C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9C6E9D-69A1-EDE3-3043-68AB91CE43A3}"/>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8" name="Footer Placeholder 7">
            <a:extLst>
              <a:ext uri="{FF2B5EF4-FFF2-40B4-BE49-F238E27FC236}">
                <a16:creationId xmlns:a16="http://schemas.microsoft.com/office/drawing/2014/main" id="{86BC3AA6-1092-C669-E404-87CDB8950B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B272BF-86EE-471B-E08B-FD9F63DDE82D}"/>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3262446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ABD9-B8B5-EF16-B9D2-66F4A51EC1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D42696-0186-E30E-F8D5-4E2104BF559A}"/>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4" name="Footer Placeholder 3">
            <a:extLst>
              <a:ext uri="{FF2B5EF4-FFF2-40B4-BE49-F238E27FC236}">
                <a16:creationId xmlns:a16="http://schemas.microsoft.com/office/drawing/2014/main" id="{F3D56C9B-014F-9986-282E-9C9F06D758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8031D5-B65B-FEE6-40BC-AA825F0EDEC2}"/>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3240545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74D99-52C8-6046-CECF-74289F800AD9}"/>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3" name="Footer Placeholder 2">
            <a:extLst>
              <a:ext uri="{FF2B5EF4-FFF2-40B4-BE49-F238E27FC236}">
                <a16:creationId xmlns:a16="http://schemas.microsoft.com/office/drawing/2014/main" id="{D98CE3B0-359C-6AD1-002F-C80A4D0DD8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FF0AD9-AD6B-ED1A-D51E-52974662BD6E}"/>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261267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6858-7FDF-FC27-2F08-77990A6692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4226B7-6955-0C00-3D5B-2EB9EB7D7A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38F551-1BE3-E706-6D6B-96036441D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A5D6E-7496-FC52-3E6A-25D20376FDD5}"/>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6" name="Footer Placeholder 5">
            <a:extLst>
              <a:ext uri="{FF2B5EF4-FFF2-40B4-BE49-F238E27FC236}">
                <a16:creationId xmlns:a16="http://schemas.microsoft.com/office/drawing/2014/main" id="{76E146F3-939E-63C1-9DA0-E6B0FB1DB5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19B62-736F-3B55-A268-5E2FDF99521F}"/>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377327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2ED9-A51F-13B3-48D4-0482BF4296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056492-3E6E-8C65-F9AC-B5D6077006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667FAE-1001-8492-D797-A0FD96D03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2666A-873A-80EC-E4FE-E9F6001A1B44}"/>
              </a:ext>
            </a:extLst>
          </p:cNvPr>
          <p:cNvSpPr>
            <a:spLocks noGrp="1"/>
          </p:cNvSpPr>
          <p:nvPr>
            <p:ph type="dt" sz="half" idx="10"/>
          </p:nvPr>
        </p:nvSpPr>
        <p:spPr/>
        <p:txBody>
          <a:bodyPr/>
          <a:lstStyle/>
          <a:p>
            <a:fld id="{640181A0-E19F-46AE-A496-46062093BDA9}" type="datetimeFigureOut">
              <a:rPr lang="en-US" smtClean="0"/>
              <a:t>11/11/2024</a:t>
            </a:fld>
            <a:endParaRPr lang="en-US"/>
          </a:p>
        </p:txBody>
      </p:sp>
      <p:sp>
        <p:nvSpPr>
          <p:cNvPr id="6" name="Footer Placeholder 5">
            <a:extLst>
              <a:ext uri="{FF2B5EF4-FFF2-40B4-BE49-F238E27FC236}">
                <a16:creationId xmlns:a16="http://schemas.microsoft.com/office/drawing/2014/main" id="{60326A9C-E03F-570C-F98E-2BA8AC01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7998A5-E4B5-64B0-1F6C-E91432F9D4C6}"/>
              </a:ext>
            </a:extLst>
          </p:cNvPr>
          <p:cNvSpPr>
            <a:spLocks noGrp="1"/>
          </p:cNvSpPr>
          <p:nvPr>
            <p:ph type="sldNum" sz="quarter" idx="12"/>
          </p:nvPr>
        </p:nvSpPr>
        <p:spPr/>
        <p:txBody>
          <a:bodyPr/>
          <a:lstStyle/>
          <a:p>
            <a:fld id="{AC1CEFAD-602A-4B55-851D-51D925798660}" type="slidenum">
              <a:rPr lang="en-US" smtClean="0"/>
              <a:t>‹#›</a:t>
            </a:fld>
            <a:endParaRPr lang="en-US"/>
          </a:p>
        </p:txBody>
      </p:sp>
    </p:spTree>
    <p:extLst>
      <p:ext uri="{BB962C8B-B14F-4D97-AF65-F5344CB8AC3E}">
        <p14:creationId xmlns:p14="http://schemas.microsoft.com/office/powerpoint/2010/main" val="355400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4E2552-5653-0A20-39C1-5022F6DE6B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543EA4-93F8-00D3-0491-431ECF2B30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E0532-5591-E783-F735-6D1FF16EBA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0181A0-E19F-46AE-A496-46062093BDA9}" type="datetimeFigureOut">
              <a:rPr lang="en-US" smtClean="0"/>
              <a:t>11/11/2024</a:t>
            </a:fld>
            <a:endParaRPr lang="en-US"/>
          </a:p>
        </p:txBody>
      </p:sp>
      <p:sp>
        <p:nvSpPr>
          <p:cNvPr id="5" name="Footer Placeholder 4">
            <a:extLst>
              <a:ext uri="{FF2B5EF4-FFF2-40B4-BE49-F238E27FC236}">
                <a16:creationId xmlns:a16="http://schemas.microsoft.com/office/drawing/2014/main" id="{35DCC7F9-0946-38D8-8F48-F1065B5D27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FA3AE8-36AF-283C-6703-4B0BE6152A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CEFAD-602A-4B55-851D-51D925798660}" type="slidenum">
              <a:rPr lang="en-US" smtClean="0"/>
              <a:t>‹#›</a:t>
            </a:fld>
            <a:endParaRPr lang="en-US"/>
          </a:p>
        </p:txBody>
      </p:sp>
    </p:spTree>
    <p:extLst>
      <p:ext uri="{BB962C8B-B14F-4D97-AF65-F5344CB8AC3E}">
        <p14:creationId xmlns:p14="http://schemas.microsoft.com/office/powerpoint/2010/main" val="1960809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DF55-12F1-4D8F-9366-9304061FED38}"/>
              </a:ext>
            </a:extLst>
          </p:cNvPr>
          <p:cNvSpPr>
            <a:spLocks noGrp="1"/>
          </p:cNvSpPr>
          <p:nvPr>
            <p:ph type="title"/>
          </p:nvPr>
        </p:nvSpPr>
        <p:spPr>
          <a:xfrm>
            <a:off x="839789" y="457200"/>
            <a:ext cx="3839112" cy="842211"/>
          </a:xfrm>
        </p:spPr>
        <p:txBody>
          <a:bodyPr/>
          <a:lstStyle/>
          <a:p>
            <a:r>
              <a:rPr lang="en-US" dirty="0"/>
              <a:t>CS-103 (Project)</a:t>
            </a:r>
          </a:p>
        </p:txBody>
      </p:sp>
      <p:sp>
        <p:nvSpPr>
          <p:cNvPr id="3" name="Content Placeholder 2">
            <a:extLst>
              <a:ext uri="{FF2B5EF4-FFF2-40B4-BE49-F238E27FC236}">
                <a16:creationId xmlns:a16="http://schemas.microsoft.com/office/drawing/2014/main" id="{F05C202C-F19A-CF82-CEBD-777304ACBAC1}"/>
              </a:ext>
            </a:extLst>
          </p:cNvPr>
          <p:cNvSpPr>
            <a:spLocks noGrp="1"/>
          </p:cNvSpPr>
          <p:nvPr>
            <p:ph idx="1"/>
          </p:nvPr>
        </p:nvSpPr>
        <p:spPr/>
        <p:txBody>
          <a:bodyPr/>
          <a:lstStyle/>
          <a:p>
            <a:pPr marL="0" indent="0">
              <a:buNone/>
            </a:pPr>
            <a:r>
              <a:rPr lang="en-US" dirty="0"/>
              <a:t>PROJECT NAME -</a:t>
            </a:r>
          </a:p>
          <a:p>
            <a:pPr marL="0" indent="0">
              <a:buNone/>
            </a:pPr>
            <a:r>
              <a:rPr lang="en-US" dirty="0"/>
              <a:t>“ZOMATO CLONE”</a:t>
            </a:r>
          </a:p>
          <a:p>
            <a:pPr marL="0" indent="0">
              <a:buNone/>
            </a:pPr>
            <a:endParaRPr lang="en-US" dirty="0"/>
          </a:p>
          <a:p>
            <a:pPr marL="0" indent="0">
              <a:buNone/>
            </a:pPr>
            <a:endParaRPr lang="en-US" dirty="0"/>
          </a:p>
          <a:p>
            <a:pPr marL="0" indent="0">
              <a:buNone/>
            </a:pPr>
            <a:endParaRPr lang="en-US" dirty="0"/>
          </a:p>
          <a:p>
            <a:pPr marL="0" indent="0">
              <a:buNone/>
            </a:pPr>
            <a:r>
              <a:rPr lang="en-US" dirty="0"/>
              <a:t>Submitted by : </a:t>
            </a:r>
          </a:p>
          <a:p>
            <a:pPr marL="0" indent="0">
              <a:buNone/>
            </a:pPr>
            <a:r>
              <a:rPr lang="en-US" dirty="0"/>
              <a:t>Krishna Joshi (24/A04/028)</a:t>
            </a:r>
          </a:p>
        </p:txBody>
      </p:sp>
      <p:pic>
        <p:nvPicPr>
          <p:cNvPr id="6" name="Picture 5">
            <a:extLst>
              <a:ext uri="{FF2B5EF4-FFF2-40B4-BE49-F238E27FC236}">
                <a16:creationId xmlns:a16="http://schemas.microsoft.com/office/drawing/2014/main" id="{EC37ECC9-27AC-4AEE-678A-5E4EFB405B42}"/>
              </a:ext>
            </a:extLst>
          </p:cNvPr>
          <p:cNvPicPr>
            <a:picLocks noChangeAspect="1"/>
          </p:cNvPicPr>
          <p:nvPr/>
        </p:nvPicPr>
        <p:blipFill>
          <a:blip r:embed="rId2"/>
          <a:stretch>
            <a:fillRect/>
          </a:stretch>
        </p:blipFill>
        <p:spPr>
          <a:xfrm>
            <a:off x="886349" y="1722666"/>
            <a:ext cx="3839111" cy="3753374"/>
          </a:xfrm>
          <a:prstGeom prst="rect">
            <a:avLst/>
          </a:prstGeom>
        </p:spPr>
      </p:pic>
    </p:spTree>
    <p:extLst>
      <p:ext uri="{BB962C8B-B14F-4D97-AF65-F5344CB8AC3E}">
        <p14:creationId xmlns:p14="http://schemas.microsoft.com/office/powerpoint/2010/main" val="178612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8E4A5-E1D0-EF72-FA80-A3EBC4643AE0}"/>
              </a:ext>
            </a:extLst>
          </p:cNvPr>
          <p:cNvPicPr>
            <a:picLocks noChangeAspect="1"/>
          </p:cNvPicPr>
          <p:nvPr/>
        </p:nvPicPr>
        <p:blipFill>
          <a:blip r:embed="rId2"/>
          <a:stretch>
            <a:fillRect/>
          </a:stretch>
        </p:blipFill>
        <p:spPr>
          <a:xfrm>
            <a:off x="0" y="599608"/>
            <a:ext cx="12192000" cy="5606320"/>
          </a:xfrm>
          <a:prstGeom prst="rect">
            <a:avLst/>
          </a:prstGeom>
        </p:spPr>
      </p:pic>
    </p:spTree>
    <p:extLst>
      <p:ext uri="{BB962C8B-B14F-4D97-AF65-F5344CB8AC3E}">
        <p14:creationId xmlns:p14="http://schemas.microsoft.com/office/powerpoint/2010/main" val="1311734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4A9E-BE30-2AEF-A491-29B95A9C7FC9}"/>
              </a:ext>
            </a:extLst>
          </p:cNvPr>
          <p:cNvSpPr>
            <a:spLocks noGrp="1"/>
          </p:cNvSpPr>
          <p:nvPr>
            <p:ph type="title"/>
          </p:nvPr>
        </p:nvSpPr>
        <p:spPr>
          <a:xfrm>
            <a:off x="661736" y="413252"/>
            <a:ext cx="10323095" cy="633495"/>
          </a:xfrm>
        </p:spPr>
        <p:txBody>
          <a:bodyPr>
            <a:normAutofit fontScale="90000"/>
          </a:bodyPr>
          <a:lstStyle/>
          <a:p>
            <a:r>
              <a:rPr lang="en-US" dirty="0"/>
              <a:t>Investor_relations.html and investor_style.css</a:t>
            </a:r>
          </a:p>
        </p:txBody>
      </p:sp>
      <p:sp>
        <p:nvSpPr>
          <p:cNvPr id="4" name="Rectangle 1">
            <a:extLst>
              <a:ext uri="{FF2B5EF4-FFF2-40B4-BE49-F238E27FC236}">
                <a16:creationId xmlns:a16="http://schemas.microsoft.com/office/drawing/2014/main" id="{B24E622D-C6ED-5355-C8C8-C5B7B885C2DB}"/>
              </a:ext>
            </a:extLst>
          </p:cNvPr>
          <p:cNvSpPr>
            <a:spLocks noGrp="1" noChangeArrowheads="1"/>
          </p:cNvSpPr>
          <p:nvPr>
            <p:ph idx="1"/>
          </p:nvPr>
        </p:nvSpPr>
        <p:spPr bwMode="auto">
          <a:xfrm>
            <a:off x="838200" y="1165119"/>
            <a:ext cx="950895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This HTML code creates an "Investor Relations" page for a Zomato clone project. The header includes navigation links to various sections like </a:t>
            </a:r>
            <a:r>
              <a:rPr kumimoji="0" lang="en-US" altLang="en-US" sz="2400" b="1" i="0" u="sng" strike="noStrike" cap="none" normalizeH="0" baseline="0" dirty="0">
                <a:ln>
                  <a:noFill/>
                </a:ln>
                <a:solidFill>
                  <a:schemeClr val="tx1"/>
                </a:solidFill>
                <a:effectLst/>
                <a:latin typeface="Arial" panose="020B0604020202020204" pitchFamily="34" charset="0"/>
              </a:rPr>
              <a:t>Financials, Announcements, Blog, Governance, ESG initiatives, and Suggestions</a:t>
            </a:r>
            <a:r>
              <a:rPr kumimoji="0" lang="en-US" altLang="en-US" sz="2400" b="1" i="0" u="none" strike="noStrike" cap="none" normalizeH="0" baseline="0" dirty="0">
                <a:ln>
                  <a:noFill/>
                </a:ln>
                <a:solidFill>
                  <a:schemeClr val="tx1"/>
                </a:solidFill>
                <a:effectLst/>
                <a:latin typeface="Arial" panose="020B0604020202020204" pitchFamily="34" charset="0"/>
              </a:rPr>
              <a:t>. The main content highlights </a:t>
            </a:r>
            <a:r>
              <a:rPr kumimoji="0" lang="en-US" altLang="en-US" sz="2400" i="1" strike="noStrike" cap="none" normalizeH="0" baseline="0" dirty="0">
                <a:ln>
                  <a:noFill/>
                </a:ln>
                <a:solidFill>
                  <a:schemeClr val="tx1"/>
                </a:solidFill>
                <a:effectLst/>
                <a:latin typeface="Arial" panose="020B0604020202020204" pitchFamily="34" charset="0"/>
              </a:rPr>
              <a:t>Zomato’s brand offerings</a:t>
            </a:r>
            <a:r>
              <a:rPr kumimoji="0" lang="en-US" altLang="en-US" sz="2400" b="1" i="0" u="none" strike="noStrike" cap="none" normalizeH="0" baseline="0" dirty="0">
                <a:ln>
                  <a:noFill/>
                </a:ln>
                <a:solidFill>
                  <a:schemeClr val="tx1"/>
                </a:solidFill>
                <a:effectLst/>
                <a:latin typeface="Arial" panose="020B0604020202020204" pitchFamily="34" charset="0"/>
              </a:rPr>
              <a:t>, including </a:t>
            </a:r>
            <a:r>
              <a:rPr kumimoji="0" lang="en-US" altLang="en-US" sz="2400" i="1" u="none" strike="noStrike" cap="none" normalizeH="0" baseline="0" dirty="0">
                <a:ln>
                  <a:noFill/>
                </a:ln>
                <a:solidFill>
                  <a:schemeClr val="tx1"/>
                </a:solidFill>
                <a:effectLst/>
                <a:latin typeface="Arial" panose="020B0604020202020204" pitchFamily="34" charset="0"/>
              </a:rPr>
              <a:t>food delivery</a:t>
            </a:r>
            <a:r>
              <a:rPr kumimoji="0" lang="en-US" altLang="en-US" sz="2400" b="1" i="0" u="none" strike="noStrike" cap="none" normalizeH="0" baseline="0" dirty="0">
                <a:ln>
                  <a:noFill/>
                </a:ln>
                <a:solidFill>
                  <a:schemeClr val="tx1"/>
                </a:solidFill>
                <a:effectLst/>
                <a:latin typeface="Arial" panose="020B0604020202020204" pitchFamily="34" charset="0"/>
              </a:rPr>
              <a:t>, </a:t>
            </a:r>
            <a:r>
              <a:rPr kumimoji="0" lang="en-US" altLang="en-US" sz="2400" i="1" u="none" strike="noStrike" cap="none" normalizeH="0" baseline="0" dirty="0">
                <a:ln>
                  <a:noFill/>
                </a:ln>
                <a:solidFill>
                  <a:schemeClr val="tx1"/>
                </a:solidFill>
                <a:effectLst/>
                <a:latin typeface="Arial" panose="020B0604020202020204" pitchFamily="34" charset="0"/>
              </a:rPr>
              <a:t>restaurant reservations</a:t>
            </a:r>
            <a:r>
              <a:rPr kumimoji="0" lang="en-US" altLang="en-US" sz="2400" b="1" i="0" u="none" strike="noStrike" cap="none" normalizeH="0" baseline="0" dirty="0">
                <a:ln>
                  <a:noFill/>
                </a:ln>
                <a:solidFill>
                  <a:schemeClr val="tx1"/>
                </a:solidFill>
                <a:effectLst/>
                <a:latin typeface="Arial" panose="020B0604020202020204" pitchFamily="34" charset="0"/>
              </a:rPr>
              <a:t>, and </a:t>
            </a:r>
            <a:r>
              <a:rPr kumimoji="0" lang="en-US" altLang="en-US" sz="2400" i="1" u="none" strike="noStrike" cap="none" normalizeH="0" baseline="0" dirty="0">
                <a:ln>
                  <a:noFill/>
                </a:ln>
                <a:solidFill>
                  <a:schemeClr val="tx1"/>
                </a:solidFill>
                <a:effectLst/>
                <a:latin typeface="Arial" panose="020B0604020202020204" pitchFamily="34" charset="0"/>
              </a:rPr>
              <a:t>online ordering</a:t>
            </a:r>
            <a:r>
              <a:rPr kumimoji="0" lang="en-US" altLang="en-US" sz="2400" b="1" i="0" u="none" strike="noStrike" cap="none" normalizeH="0" baseline="0" dirty="0">
                <a:ln>
                  <a:noFill/>
                </a:ln>
                <a:solidFill>
                  <a:schemeClr val="tx1"/>
                </a:solidFill>
                <a:effectLst/>
                <a:latin typeface="Arial" panose="020B0604020202020204" pitchFamily="34" charset="0"/>
              </a:rPr>
              <a:t>. Additional sections showcase Zomato’s social and environmental initiatives, such as Feeding India (a hunger reduction program), a commitment to achieving net zero emissions by 2033, and efforts to reduce plastic waste. Each initiative is detailed with descriptions and images. The page is styled externally with </a:t>
            </a:r>
            <a:r>
              <a:rPr kumimoji="0" lang="en-US" altLang="en-US" sz="2400" i="1" u="none" strike="noStrike" cap="none" normalizeH="0" baseline="0" dirty="0">
                <a:ln>
                  <a:noFill/>
                </a:ln>
                <a:solidFill>
                  <a:schemeClr val="tx1"/>
                </a:solidFill>
                <a:effectLst/>
                <a:latin typeface="Arial Unicode MS"/>
              </a:rPr>
              <a:t>investor_style.css</a:t>
            </a:r>
            <a:r>
              <a:rPr kumimoji="0" lang="en-US" altLang="en-US" sz="2400" b="1" i="0" u="none" strike="noStrike" cap="none" normalizeH="0" baseline="0" dirty="0">
                <a:ln>
                  <a:noFill/>
                </a:ln>
                <a:solidFill>
                  <a:schemeClr val="tx1"/>
                </a:solidFill>
                <a:effectLst/>
              </a:rPr>
              <a:t>, and a footer provides copyright details.</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8991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85FA-4136-673E-1ADA-96E8DB461DBC}"/>
              </a:ext>
            </a:extLst>
          </p:cNvPr>
          <p:cNvSpPr>
            <a:spLocks noGrp="1"/>
          </p:cNvSpPr>
          <p:nvPr>
            <p:ph type="title"/>
          </p:nvPr>
        </p:nvSpPr>
        <p:spPr>
          <a:xfrm>
            <a:off x="838200" y="365126"/>
            <a:ext cx="9145249" cy="684186"/>
          </a:xfrm>
        </p:spPr>
        <p:txBody>
          <a:bodyPr>
            <a:normAutofit fontScale="90000"/>
          </a:bodyPr>
          <a:lstStyle/>
          <a:p>
            <a:r>
              <a:rPr lang="en-US" dirty="0"/>
              <a:t>Add Restaurant Page</a:t>
            </a:r>
          </a:p>
        </p:txBody>
      </p:sp>
      <p:pic>
        <p:nvPicPr>
          <p:cNvPr id="6" name="Picture 5">
            <a:extLst>
              <a:ext uri="{FF2B5EF4-FFF2-40B4-BE49-F238E27FC236}">
                <a16:creationId xmlns:a16="http://schemas.microsoft.com/office/drawing/2014/main" id="{AFF140F4-330F-1883-CCE2-6A2690B9F41D}"/>
              </a:ext>
            </a:extLst>
          </p:cNvPr>
          <p:cNvPicPr>
            <a:picLocks noChangeAspect="1"/>
          </p:cNvPicPr>
          <p:nvPr/>
        </p:nvPicPr>
        <p:blipFill>
          <a:blip r:embed="rId2"/>
          <a:stretch>
            <a:fillRect/>
          </a:stretch>
        </p:blipFill>
        <p:spPr>
          <a:xfrm>
            <a:off x="569627" y="1049312"/>
            <a:ext cx="10650507" cy="5336941"/>
          </a:xfrm>
          <a:prstGeom prst="rect">
            <a:avLst/>
          </a:prstGeom>
        </p:spPr>
      </p:pic>
    </p:spTree>
    <p:extLst>
      <p:ext uri="{BB962C8B-B14F-4D97-AF65-F5344CB8AC3E}">
        <p14:creationId xmlns:p14="http://schemas.microsoft.com/office/powerpoint/2010/main" val="998681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1D2439-87C5-0822-668A-67A88F6581E0}"/>
              </a:ext>
            </a:extLst>
          </p:cNvPr>
          <p:cNvPicPr>
            <a:picLocks noChangeAspect="1"/>
          </p:cNvPicPr>
          <p:nvPr/>
        </p:nvPicPr>
        <p:blipFill>
          <a:blip r:embed="rId2"/>
          <a:stretch>
            <a:fillRect/>
          </a:stretch>
        </p:blipFill>
        <p:spPr>
          <a:xfrm>
            <a:off x="0" y="363123"/>
            <a:ext cx="12192000" cy="6131754"/>
          </a:xfrm>
          <a:prstGeom prst="rect">
            <a:avLst/>
          </a:prstGeom>
        </p:spPr>
      </p:pic>
    </p:spTree>
    <p:extLst>
      <p:ext uri="{BB962C8B-B14F-4D97-AF65-F5344CB8AC3E}">
        <p14:creationId xmlns:p14="http://schemas.microsoft.com/office/powerpoint/2010/main" val="1573200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F7B2D-CF79-610B-7C11-A31261495A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F56E938-6162-35D4-6ABC-D9C7377A4609}"/>
              </a:ext>
            </a:extLst>
          </p:cNvPr>
          <p:cNvPicPr>
            <a:picLocks noChangeAspect="1"/>
          </p:cNvPicPr>
          <p:nvPr/>
        </p:nvPicPr>
        <p:blipFill>
          <a:blip r:embed="rId2"/>
          <a:stretch>
            <a:fillRect/>
          </a:stretch>
        </p:blipFill>
        <p:spPr>
          <a:xfrm>
            <a:off x="0" y="586378"/>
            <a:ext cx="12192000" cy="5685244"/>
          </a:xfrm>
          <a:prstGeom prst="rect">
            <a:avLst/>
          </a:prstGeom>
        </p:spPr>
      </p:pic>
    </p:spTree>
    <p:extLst>
      <p:ext uri="{BB962C8B-B14F-4D97-AF65-F5344CB8AC3E}">
        <p14:creationId xmlns:p14="http://schemas.microsoft.com/office/powerpoint/2010/main" val="136925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76B0A-5F7D-CEAA-873A-93BB8E51EB3B}"/>
              </a:ext>
            </a:extLst>
          </p:cNvPr>
          <p:cNvPicPr>
            <a:picLocks noChangeAspect="1"/>
          </p:cNvPicPr>
          <p:nvPr/>
        </p:nvPicPr>
        <p:blipFill>
          <a:blip r:embed="rId2"/>
          <a:stretch>
            <a:fillRect/>
          </a:stretch>
        </p:blipFill>
        <p:spPr>
          <a:xfrm>
            <a:off x="0" y="360844"/>
            <a:ext cx="12192000" cy="6136312"/>
          </a:xfrm>
          <a:prstGeom prst="rect">
            <a:avLst/>
          </a:prstGeom>
        </p:spPr>
      </p:pic>
    </p:spTree>
    <p:extLst>
      <p:ext uri="{BB962C8B-B14F-4D97-AF65-F5344CB8AC3E}">
        <p14:creationId xmlns:p14="http://schemas.microsoft.com/office/powerpoint/2010/main" val="341009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31AA-CF3C-02CB-CB20-BBED6535B2DE}"/>
              </a:ext>
            </a:extLst>
          </p:cNvPr>
          <p:cNvSpPr>
            <a:spLocks noGrp="1"/>
          </p:cNvSpPr>
          <p:nvPr>
            <p:ph type="title"/>
          </p:nvPr>
        </p:nvSpPr>
        <p:spPr>
          <a:xfrm>
            <a:off x="838199" y="365126"/>
            <a:ext cx="10688053" cy="791582"/>
          </a:xfrm>
        </p:spPr>
        <p:txBody>
          <a:bodyPr/>
          <a:lstStyle/>
          <a:p>
            <a:r>
              <a:rPr lang="en-US" dirty="0"/>
              <a:t>add_restaurant.html and add_restaurant.css</a:t>
            </a:r>
          </a:p>
        </p:txBody>
      </p:sp>
      <p:sp>
        <p:nvSpPr>
          <p:cNvPr id="4" name="Rectangle 1">
            <a:extLst>
              <a:ext uri="{FF2B5EF4-FFF2-40B4-BE49-F238E27FC236}">
                <a16:creationId xmlns:a16="http://schemas.microsoft.com/office/drawing/2014/main" id="{483C6FF9-570C-5E80-DE75-583E070D0EE0}"/>
              </a:ext>
            </a:extLst>
          </p:cNvPr>
          <p:cNvSpPr>
            <a:spLocks noGrp="1" noChangeArrowheads="1"/>
          </p:cNvSpPr>
          <p:nvPr>
            <p:ph idx="1"/>
          </p:nvPr>
        </p:nvSpPr>
        <p:spPr bwMode="auto">
          <a:xfrm>
            <a:off x="1114926" y="1182448"/>
            <a:ext cx="964130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This HTML code builds a "</a:t>
            </a:r>
            <a:r>
              <a:rPr kumimoji="0" lang="en-US" altLang="en-US" sz="2400" i="1" u="none" strike="noStrike" cap="none" normalizeH="0" baseline="0" dirty="0">
                <a:ln>
                  <a:noFill/>
                </a:ln>
                <a:solidFill>
                  <a:schemeClr val="tx1"/>
                </a:solidFill>
                <a:effectLst/>
                <a:latin typeface="Arial" panose="020B0604020202020204" pitchFamily="34" charset="0"/>
              </a:rPr>
              <a:t>Partner with Us</a:t>
            </a:r>
            <a:r>
              <a:rPr kumimoji="0" lang="en-US" altLang="en-US" sz="2400" b="1" i="0" u="none" strike="noStrike" cap="none" normalizeH="0" baseline="0" dirty="0">
                <a:ln>
                  <a:noFill/>
                </a:ln>
                <a:solidFill>
                  <a:schemeClr val="tx1"/>
                </a:solidFill>
                <a:effectLst/>
                <a:latin typeface="Arial" panose="020B0604020202020204" pitchFamily="34" charset="0"/>
              </a:rPr>
              <a:t>" page for a Zomato clone, designed to encourage restaurant owners to join the platform. The header provides contact details and login access. The main section invites new restaurant partners with an initial zero-commission offer and a signup link. A “Get Started” section outlines required documents for registration, alongside a video explaining the process. The page highlights partnership benefits like increased customer reach, convenient delivery, and hotline support. Additionally, it features success stories from various restaurant owners who have grown with Zomato. The page is styled using an external CSS file, </a:t>
            </a:r>
            <a:r>
              <a:rPr kumimoji="0" lang="en-US" altLang="en-US" sz="2400" i="1" u="none" strike="noStrike" cap="none" normalizeH="0" baseline="0" dirty="0">
                <a:ln>
                  <a:noFill/>
                </a:ln>
                <a:solidFill>
                  <a:schemeClr val="tx1"/>
                </a:solidFill>
                <a:effectLst/>
                <a:latin typeface="Arial Unicode MS"/>
              </a:rPr>
              <a:t>add_restaurant_style.css</a:t>
            </a:r>
            <a:r>
              <a:rPr kumimoji="0" lang="en-US" altLang="en-US" sz="2400" b="1" i="0" u="none" strike="noStrike" cap="none" normalizeH="0" baseline="0" dirty="0">
                <a:ln>
                  <a:noFill/>
                </a:ln>
                <a:solidFill>
                  <a:schemeClr val="tx1"/>
                </a:solidFill>
                <a:effectLst/>
              </a:rPr>
              <a:t>.</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887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4C9A-0B6C-0179-1C74-3AFFB0D00F0A}"/>
              </a:ext>
            </a:extLst>
          </p:cNvPr>
          <p:cNvSpPr>
            <a:spLocks noGrp="1"/>
          </p:cNvSpPr>
          <p:nvPr>
            <p:ph type="title"/>
          </p:nvPr>
        </p:nvSpPr>
        <p:spPr>
          <a:xfrm>
            <a:off x="838200" y="365126"/>
            <a:ext cx="9232232" cy="874128"/>
          </a:xfrm>
        </p:spPr>
        <p:txBody>
          <a:bodyPr/>
          <a:lstStyle/>
          <a:p>
            <a:r>
              <a:rPr lang="en-US" dirty="0"/>
              <a:t>Login page</a:t>
            </a:r>
          </a:p>
        </p:txBody>
      </p:sp>
      <p:pic>
        <p:nvPicPr>
          <p:cNvPr id="5" name="Content Placeholder 4">
            <a:extLst>
              <a:ext uri="{FF2B5EF4-FFF2-40B4-BE49-F238E27FC236}">
                <a16:creationId xmlns:a16="http://schemas.microsoft.com/office/drawing/2014/main" id="{01A66795-236F-AF6C-952A-992F1E88B9B1}"/>
              </a:ext>
            </a:extLst>
          </p:cNvPr>
          <p:cNvPicPr>
            <a:picLocks noGrp="1" noChangeAspect="1"/>
          </p:cNvPicPr>
          <p:nvPr>
            <p:ph idx="1"/>
          </p:nvPr>
        </p:nvPicPr>
        <p:blipFill>
          <a:blip r:embed="rId2"/>
          <a:stretch>
            <a:fillRect/>
          </a:stretch>
        </p:blipFill>
        <p:spPr>
          <a:xfrm>
            <a:off x="631875" y="1239254"/>
            <a:ext cx="9787471" cy="4768622"/>
          </a:xfrm>
        </p:spPr>
      </p:pic>
    </p:spTree>
    <p:extLst>
      <p:ext uri="{BB962C8B-B14F-4D97-AF65-F5344CB8AC3E}">
        <p14:creationId xmlns:p14="http://schemas.microsoft.com/office/powerpoint/2010/main" val="2523854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AEEA-1214-E416-B230-BF59666AE155}"/>
              </a:ext>
            </a:extLst>
          </p:cNvPr>
          <p:cNvSpPr>
            <a:spLocks noGrp="1"/>
          </p:cNvSpPr>
          <p:nvPr>
            <p:ph type="title"/>
          </p:nvPr>
        </p:nvSpPr>
        <p:spPr>
          <a:xfrm>
            <a:off x="838200" y="365126"/>
            <a:ext cx="8763000" cy="477086"/>
          </a:xfrm>
        </p:spPr>
        <p:txBody>
          <a:bodyPr>
            <a:normAutofit fontScale="90000"/>
          </a:bodyPr>
          <a:lstStyle/>
          <a:p>
            <a:r>
              <a:rPr lang="en-US" dirty="0"/>
              <a:t>login.html and login_style.css</a:t>
            </a:r>
          </a:p>
        </p:txBody>
      </p:sp>
      <p:sp>
        <p:nvSpPr>
          <p:cNvPr id="4" name="Rectangle 1">
            <a:extLst>
              <a:ext uri="{FF2B5EF4-FFF2-40B4-BE49-F238E27FC236}">
                <a16:creationId xmlns:a16="http://schemas.microsoft.com/office/drawing/2014/main" id="{A5AEE19B-DFF1-B441-AFF4-4F3A8CD1DDC7}"/>
              </a:ext>
            </a:extLst>
          </p:cNvPr>
          <p:cNvSpPr>
            <a:spLocks noGrp="1" noChangeArrowheads="1"/>
          </p:cNvSpPr>
          <p:nvPr>
            <p:ph idx="1"/>
          </p:nvPr>
        </p:nvSpPr>
        <p:spPr bwMode="auto">
          <a:xfrm>
            <a:off x="697831" y="1240407"/>
            <a:ext cx="10796337"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Arial" panose="020B0604020202020204" pitchFamily="34" charset="0"/>
              </a:rPr>
              <a:t>This HTML code creates a "</a:t>
            </a:r>
            <a:r>
              <a:rPr kumimoji="0" lang="en-US" altLang="en-US" sz="2600" i="1" u="none" strike="noStrike" cap="none" normalizeH="0" baseline="0" dirty="0">
                <a:ln>
                  <a:noFill/>
                </a:ln>
                <a:solidFill>
                  <a:schemeClr val="tx1"/>
                </a:solidFill>
                <a:effectLst/>
                <a:latin typeface="Arial" panose="020B0604020202020204" pitchFamily="34" charset="0"/>
              </a:rPr>
              <a:t>Login</a:t>
            </a:r>
            <a:r>
              <a:rPr kumimoji="0" lang="en-US" altLang="en-US" sz="2600" b="1" i="0" u="none" strike="noStrike" cap="none" normalizeH="0" baseline="0" dirty="0">
                <a:ln>
                  <a:noFill/>
                </a:ln>
                <a:solidFill>
                  <a:schemeClr val="tx1"/>
                </a:solidFill>
                <a:effectLst/>
                <a:latin typeface="Arial" panose="020B0604020202020204" pitchFamily="34" charset="0"/>
              </a:rPr>
              <a:t>" page for a Zomato clone project. The page includes a login form within a container, styled with an external CSS file </a:t>
            </a:r>
            <a:r>
              <a:rPr kumimoji="0" lang="en-US" altLang="en-US" sz="2600" i="1" u="none" strike="noStrike" cap="none" normalizeH="0" baseline="0" dirty="0">
                <a:ln>
                  <a:noFill/>
                </a:ln>
                <a:solidFill>
                  <a:schemeClr val="tx1"/>
                </a:solidFill>
                <a:effectLst/>
                <a:latin typeface="Arial Unicode MS"/>
              </a:rPr>
              <a:t>login_style.css</a:t>
            </a:r>
            <a:r>
              <a:rPr kumimoji="0" lang="en-US" altLang="en-US" sz="2600" b="1" i="0" u="none" strike="noStrike" cap="none" normalizeH="0" baseline="0" dirty="0">
                <a:ln>
                  <a:noFill/>
                </a:ln>
                <a:solidFill>
                  <a:schemeClr val="tx1"/>
                </a:solidFill>
                <a:effectLst/>
              </a:rPr>
              <a:t>. The form features input fields for users to enter their mobile number and Google email, both marked as required. A prompt is displayed for new users, with a link that appears to lead back to the login page (likely intended for sign-up instead). The login button, designed as a link, directs users to an OTP (One-Time Password) verification page for further authentication. This design supports a simple login flow </a:t>
            </a:r>
            <a:r>
              <a:rPr kumimoji="0" lang="en-US" altLang="en-US" sz="3000" b="1" i="0" u="none" strike="noStrike" cap="none" normalizeH="0" baseline="0" dirty="0">
                <a:ln>
                  <a:noFill/>
                </a:ln>
                <a:solidFill>
                  <a:schemeClr val="tx1"/>
                </a:solidFill>
                <a:effectLst/>
              </a:rPr>
              <a:t>using mobile and email verification. </a:t>
            </a:r>
            <a:endParaRPr kumimoji="0" lang="en-US" altLang="en-US" sz="30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1680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F485-9289-12EE-D0D3-92AF5E584565}"/>
              </a:ext>
            </a:extLst>
          </p:cNvPr>
          <p:cNvSpPr>
            <a:spLocks noGrp="1"/>
          </p:cNvSpPr>
          <p:nvPr>
            <p:ph type="title"/>
          </p:nvPr>
        </p:nvSpPr>
        <p:spPr>
          <a:xfrm>
            <a:off x="838200" y="365126"/>
            <a:ext cx="8967537" cy="850064"/>
          </a:xfrm>
        </p:spPr>
        <p:txBody>
          <a:bodyPr/>
          <a:lstStyle/>
          <a:p>
            <a:r>
              <a:rPr lang="en-US" dirty="0"/>
              <a:t>Sign up page</a:t>
            </a:r>
          </a:p>
        </p:txBody>
      </p:sp>
      <p:pic>
        <p:nvPicPr>
          <p:cNvPr id="5" name="Content Placeholder 4">
            <a:extLst>
              <a:ext uri="{FF2B5EF4-FFF2-40B4-BE49-F238E27FC236}">
                <a16:creationId xmlns:a16="http://schemas.microsoft.com/office/drawing/2014/main" id="{88A33EC6-9D1E-6C72-5A21-5456BB2B70A4}"/>
              </a:ext>
            </a:extLst>
          </p:cNvPr>
          <p:cNvPicPr>
            <a:picLocks noGrp="1" noChangeAspect="1"/>
          </p:cNvPicPr>
          <p:nvPr>
            <p:ph idx="1"/>
          </p:nvPr>
        </p:nvPicPr>
        <p:blipFill>
          <a:blip r:embed="rId2"/>
          <a:stretch>
            <a:fillRect/>
          </a:stretch>
        </p:blipFill>
        <p:spPr>
          <a:xfrm>
            <a:off x="354117" y="1215190"/>
            <a:ext cx="9993041" cy="4934111"/>
          </a:xfrm>
        </p:spPr>
      </p:pic>
    </p:spTree>
    <p:extLst>
      <p:ext uri="{BB962C8B-B14F-4D97-AF65-F5344CB8AC3E}">
        <p14:creationId xmlns:p14="http://schemas.microsoft.com/office/powerpoint/2010/main" val="3836667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20FB5-02A1-BFB9-EFD7-B3675A8DED7D}"/>
              </a:ext>
            </a:extLst>
          </p:cNvPr>
          <p:cNvSpPr>
            <a:spLocks noGrp="1"/>
          </p:cNvSpPr>
          <p:nvPr>
            <p:ph type="title"/>
          </p:nvPr>
        </p:nvSpPr>
        <p:spPr>
          <a:xfrm>
            <a:off x="2097374" y="2103437"/>
            <a:ext cx="10515600" cy="1325563"/>
          </a:xfrm>
        </p:spPr>
        <p:txBody>
          <a:bodyPr>
            <a:normAutofit fontScale="90000"/>
          </a:bodyPr>
          <a:lstStyle/>
          <a:p>
            <a:r>
              <a:rPr lang="en-US" sz="8800" b="1" dirty="0"/>
              <a:t>ZOMATO CLONE</a:t>
            </a:r>
            <a:br>
              <a:rPr lang="en-US" sz="8800" b="1" dirty="0"/>
            </a:br>
            <a:br>
              <a:rPr lang="en-US" sz="8800" b="1" dirty="0"/>
            </a:br>
            <a:endParaRPr lang="en-US" sz="3700" b="1" dirty="0"/>
          </a:p>
        </p:txBody>
      </p:sp>
      <p:sp>
        <p:nvSpPr>
          <p:cNvPr id="3" name="Rectangle: Rounded Corners 2">
            <a:extLst>
              <a:ext uri="{FF2B5EF4-FFF2-40B4-BE49-F238E27FC236}">
                <a16:creationId xmlns:a16="http://schemas.microsoft.com/office/drawing/2014/main" id="{037784D5-495C-3967-9BCD-6449EDD2A372}"/>
              </a:ext>
            </a:extLst>
          </p:cNvPr>
          <p:cNvSpPr/>
          <p:nvPr/>
        </p:nvSpPr>
        <p:spPr>
          <a:xfrm>
            <a:off x="1139252" y="3207895"/>
            <a:ext cx="10515600" cy="29080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b="1" dirty="0"/>
              <a:t>Made by using HTML and CSS only </a:t>
            </a:r>
          </a:p>
          <a:p>
            <a:pPr algn="ctr"/>
            <a:r>
              <a:rPr lang="en-US" sz="3800" b="1" dirty="0"/>
              <a:t>(A simple, modern design that resembles the aesthetic of the Zomato Website for branding consistency)</a:t>
            </a:r>
          </a:p>
        </p:txBody>
      </p:sp>
    </p:spTree>
    <p:extLst>
      <p:ext uri="{BB962C8B-B14F-4D97-AF65-F5344CB8AC3E}">
        <p14:creationId xmlns:p14="http://schemas.microsoft.com/office/powerpoint/2010/main" val="344813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6B63-F1C4-3DC1-BBF9-AB576B83718C}"/>
              </a:ext>
            </a:extLst>
          </p:cNvPr>
          <p:cNvSpPr>
            <a:spLocks noGrp="1"/>
          </p:cNvSpPr>
          <p:nvPr>
            <p:ph type="title"/>
          </p:nvPr>
        </p:nvSpPr>
        <p:spPr>
          <a:xfrm>
            <a:off x="320841" y="834356"/>
            <a:ext cx="9954127" cy="609433"/>
          </a:xfrm>
        </p:spPr>
        <p:txBody>
          <a:bodyPr>
            <a:normAutofit fontScale="90000"/>
          </a:bodyPr>
          <a:lstStyle/>
          <a:p>
            <a:r>
              <a:rPr lang="en-US" dirty="0"/>
              <a:t>signup.html and signup_style.css</a:t>
            </a:r>
          </a:p>
        </p:txBody>
      </p:sp>
      <p:sp>
        <p:nvSpPr>
          <p:cNvPr id="4" name="Rectangle 1">
            <a:extLst>
              <a:ext uri="{FF2B5EF4-FFF2-40B4-BE49-F238E27FC236}">
                <a16:creationId xmlns:a16="http://schemas.microsoft.com/office/drawing/2014/main" id="{20E26486-AC8D-F424-0749-23650B55520D}"/>
              </a:ext>
            </a:extLst>
          </p:cNvPr>
          <p:cNvSpPr>
            <a:spLocks noGrp="1" noChangeArrowheads="1"/>
          </p:cNvSpPr>
          <p:nvPr>
            <p:ph idx="1"/>
          </p:nvPr>
        </p:nvSpPr>
        <p:spPr bwMode="auto">
          <a:xfrm>
            <a:off x="320841" y="1985072"/>
            <a:ext cx="11325728"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Arial" panose="020B0604020202020204" pitchFamily="34" charset="0"/>
              </a:rPr>
              <a:t>This HTML code represents a "</a:t>
            </a:r>
            <a:r>
              <a:rPr kumimoji="0" lang="en-US" altLang="en-US" sz="2600" i="0" u="none" strike="noStrike" cap="none" normalizeH="0" baseline="0" dirty="0">
                <a:ln>
                  <a:noFill/>
                </a:ln>
                <a:solidFill>
                  <a:schemeClr val="tx1"/>
                </a:solidFill>
                <a:effectLst/>
                <a:latin typeface="Arial" panose="020B0604020202020204" pitchFamily="34" charset="0"/>
              </a:rPr>
              <a:t>Sign Up</a:t>
            </a:r>
            <a:r>
              <a:rPr kumimoji="0" lang="en-US" altLang="en-US" sz="2600" b="1" i="0" u="none" strike="noStrike" cap="none" normalizeH="0" baseline="0" dirty="0">
                <a:ln>
                  <a:noFill/>
                </a:ln>
                <a:solidFill>
                  <a:schemeClr val="tx1"/>
                </a:solidFill>
                <a:effectLst/>
                <a:latin typeface="Arial" panose="020B0604020202020204" pitchFamily="34" charset="0"/>
              </a:rPr>
              <a:t>" page for a Zomato clone project, using an external stylesheet </a:t>
            </a:r>
            <a:r>
              <a:rPr kumimoji="0" lang="en-US" altLang="en-US" sz="2600" i="1" u="none" strike="noStrike" cap="none" normalizeH="0" baseline="0" dirty="0">
                <a:ln>
                  <a:noFill/>
                </a:ln>
                <a:solidFill>
                  <a:schemeClr val="tx1"/>
                </a:solidFill>
                <a:effectLst/>
                <a:latin typeface="Arial Unicode MS"/>
              </a:rPr>
              <a:t>signup_style.css</a:t>
            </a:r>
            <a:r>
              <a:rPr kumimoji="0" lang="en-US" altLang="en-US" sz="2600" b="1" i="0" u="none" strike="noStrike" cap="none" normalizeH="0" baseline="0" dirty="0">
                <a:ln>
                  <a:noFill/>
                </a:ln>
                <a:solidFill>
                  <a:schemeClr val="tx1"/>
                </a:solidFill>
                <a:effectLst/>
              </a:rPr>
              <a:t> for styling. The form includes input fields for the user’s name and email, both marked as required, and a checkbox to agree to Zomato's terms and policies. A submit button, styled as a link, directs users to an OTP page (</a:t>
            </a:r>
            <a:r>
              <a:rPr kumimoji="0" lang="en-US" altLang="en-US" sz="2600" i="1" u="none" strike="noStrike" cap="none" normalizeH="0" baseline="0" dirty="0">
                <a:ln>
                  <a:noFill/>
                </a:ln>
                <a:solidFill>
                  <a:schemeClr val="tx1"/>
                </a:solidFill>
                <a:effectLst/>
                <a:latin typeface="Arial Unicode MS"/>
              </a:rPr>
              <a:t>otp.html</a:t>
            </a:r>
            <a:r>
              <a:rPr kumimoji="0" lang="en-US" altLang="en-US" sz="2600" b="1" i="0" u="none" strike="noStrike" cap="none" normalizeH="0" baseline="0" dirty="0">
                <a:ln>
                  <a:noFill/>
                </a:ln>
                <a:solidFill>
                  <a:schemeClr val="tx1"/>
                </a:solidFill>
                <a:effectLst/>
              </a:rPr>
              <a:t>) for verification after signup. Additional options include a prompt for existing users to log in and a button to sign up using a Google account. The page structure and design provide a streamlined, user-friendly registration experience. </a:t>
            </a:r>
            <a:endParaRPr kumimoji="0" lang="en-US" altLang="en-US" sz="2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766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EE06-4CC2-AFFB-7B7A-5D456F35E0A9}"/>
              </a:ext>
            </a:extLst>
          </p:cNvPr>
          <p:cNvSpPr>
            <a:spLocks noGrp="1"/>
          </p:cNvSpPr>
          <p:nvPr>
            <p:ph type="title"/>
          </p:nvPr>
        </p:nvSpPr>
        <p:spPr>
          <a:xfrm>
            <a:off x="838200" y="365126"/>
            <a:ext cx="9196137" cy="645528"/>
          </a:xfrm>
        </p:spPr>
        <p:txBody>
          <a:bodyPr>
            <a:normAutofit fontScale="90000"/>
          </a:bodyPr>
          <a:lstStyle/>
          <a:p>
            <a:r>
              <a:rPr lang="en-US" dirty="0"/>
              <a:t>Order Online Page</a:t>
            </a:r>
          </a:p>
        </p:txBody>
      </p:sp>
      <p:pic>
        <p:nvPicPr>
          <p:cNvPr id="5" name="Content Placeholder 4">
            <a:extLst>
              <a:ext uri="{FF2B5EF4-FFF2-40B4-BE49-F238E27FC236}">
                <a16:creationId xmlns:a16="http://schemas.microsoft.com/office/drawing/2014/main" id="{7D206515-9263-8474-6FA6-19AF6D7A9E8C}"/>
              </a:ext>
            </a:extLst>
          </p:cNvPr>
          <p:cNvPicPr>
            <a:picLocks noGrp="1" noChangeAspect="1"/>
          </p:cNvPicPr>
          <p:nvPr>
            <p:ph idx="1"/>
          </p:nvPr>
        </p:nvPicPr>
        <p:blipFill>
          <a:blip r:embed="rId2"/>
          <a:stretch>
            <a:fillRect/>
          </a:stretch>
        </p:blipFill>
        <p:spPr>
          <a:xfrm>
            <a:off x="510905" y="899194"/>
            <a:ext cx="10389706" cy="4351338"/>
          </a:xfrm>
        </p:spPr>
      </p:pic>
    </p:spTree>
    <p:extLst>
      <p:ext uri="{BB962C8B-B14F-4D97-AF65-F5344CB8AC3E}">
        <p14:creationId xmlns:p14="http://schemas.microsoft.com/office/powerpoint/2010/main" val="3149879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2C0728-B501-CEDE-618A-0723939C9C49}"/>
              </a:ext>
            </a:extLst>
          </p:cNvPr>
          <p:cNvPicPr>
            <a:picLocks noChangeAspect="1"/>
          </p:cNvPicPr>
          <p:nvPr/>
        </p:nvPicPr>
        <p:blipFill>
          <a:blip r:embed="rId2"/>
          <a:stretch>
            <a:fillRect/>
          </a:stretch>
        </p:blipFill>
        <p:spPr>
          <a:xfrm>
            <a:off x="0" y="517357"/>
            <a:ext cx="12192000" cy="6136430"/>
          </a:xfrm>
          <a:prstGeom prst="rect">
            <a:avLst/>
          </a:prstGeom>
        </p:spPr>
      </p:pic>
    </p:spTree>
    <p:extLst>
      <p:ext uri="{BB962C8B-B14F-4D97-AF65-F5344CB8AC3E}">
        <p14:creationId xmlns:p14="http://schemas.microsoft.com/office/powerpoint/2010/main" val="3517778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8A40-D1EE-A07C-695E-6325C8172E50}"/>
              </a:ext>
            </a:extLst>
          </p:cNvPr>
          <p:cNvSpPr>
            <a:spLocks noGrp="1"/>
          </p:cNvSpPr>
          <p:nvPr>
            <p:ph type="title"/>
          </p:nvPr>
        </p:nvSpPr>
        <p:spPr>
          <a:xfrm>
            <a:off x="838200" y="365126"/>
            <a:ext cx="9629274" cy="741780"/>
          </a:xfrm>
        </p:spPr>
        <p:txBody>
          <a:bodyPr/>
          <a:lstStyle/>
          <a:p>
            <a:r>
              <a:rPr lang="en-US" dirty="0"/>
              <a:t>order_online.html and order_online.css</a:t>
            </a:r>
          </a:p>
        </p:txBody>
      </p:sp>
      <p:sp>
        <p:nvSpPr>
          <p:cNvPr id="3" name="Content Placeholder 2">
            <a:extLst>
              <a:ext uri="{FF2B5EF4-FFF2-40B4-BE49-F238E27FC236}">
                <a16:creationId xmlns:a16="http://schemas.microsoft.com/office/drawing/2014/main" id="{7EDDE43A-EE78-BD57-3D1B-446B87171796}"/>
              </a:ext>
            </a:extLst>
          </p:cNvPr>
          <p:cNvSpPr>
            <a:spLocks noGrp="1"/>
          </p:cNvSpPr>
          <p:nvPr>
            <p:ph idx="1"/>
          </p:nvPr>
        </p:nvSpPr>
        <p:spPr>
          <a:xfrm>
            <a:off x="705852" y="1404519"/>
            <a:ext cx="10515600" cy="4351338"/>
          </a:xfrm>
        </p:spPr>
        <p:txBody>
          <a:bodyPr/>
          <a:lstStyle/>
          <a:p>
            <a:r>
              <a:rPr lang="en-US" b="1" dirty="0"/>
              <a:t>This HTML code is for an "</a:t>
            </a:r>
            <a:r>
              <a:rPr lang="en-US" dirty="0"/>
              <a:t>Order Online</a:t>
            </a:r>
            <a:r>
              <a:rPr lang="en-US" b="1" dirty="0"/>
              <a:t>" page in a Zomato clone. It includes a header with a navigation link back to the home page and displays a selection of popular cuisines as clickable items with images. Each cuisine link shows an image and name, inviting users to choose specific food options like </a:t>
            </a:r>
            <a:r>
              <a:rPr lang="en-US" i="1" dirty="0"/>
              <a:t>pizza, biryani, and dosa</a:t>
            </a:r>
            <a:r>
              <a:rPr lang="en-US" b="1" dirty="0"/>
              <a:t>. Below, a "Top Brands for You" section features popular restaurant brands (e.g., </a:t>
            </a:r>
            <a:r>
              <a:rPr lang="en-US" dirty="0"/>
              <a:t>McDonald's, Domino's</a:t>
            </a:r>
            <a:r>
              <a:rPr lang="en-US" b="1" dirty="0"/>
              <a:t>) with icons and names linked to further pages. A footer notes that links redirect to the original Zomato site, with a copyright notice at the end.</a:t>
            </a:r>
          </a:p>
        </p:txBody>
      </p:sp>
    </p:spTree>
    <p:extLst>
      <p:ext uri="{BB962C8B-B14F-4D97-AF65-F5344CB8AC3E}">
        <p14:creationId xmlns:p14="http://schemas.microsoft.com/office/powerpoint/2010/main" val="104118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A2B0-29CE-E1DF-4455-D0215FEDF38C}"/>
              </a:ext>
            </a:extLst>
          </p:cNvPr>
          <p:cNvSpPr>
            <a:spLocks noGrp="1"/>
          </p:cNvSpPr>
          <p:nvPr>
            <p:ph type="title"/>
          </p:nvPr>
        </p:nvSpPr>
        <p:spPr>
          <a:xfrm>
            <a:off x="1383632" y="365126"/>
            <a:ext cx="8819147" cy="380832"/>
          </a:xfrm>
        </p:spPr>
        <p:txBody>
          <a:bodyPr>
            <a:normAutofit fontScale="90000"/>
          </a:bodyPr>
          <a:lstStyle/>
          <a:p>
            <a:r>
              <a:rPr lang="en-US" dirty="0"/>
              <a:t>Dining Page</a:t>
            </a:r>
          </a:p>
        </p:txBody>
      </p:sp>
      <p:pic>
        <p:nvPicPr>
          <p:cNvPr id="5" name="Content Placeholder 4">
            <a:extLst>
              <a:ext uri="{FF2B5EF4-FFF2-40B4-BE49-F238E27FC236}">
                <a16:creationId xmlns:a16="http://schemas.microsoft.com/office/drawing/2014/main" id="{E36660EF-45BE-3B76-C542-1C270AFFE57E}"/>
              </a:ext>
            </a:extLst>
          </p:cNvPr>
          <p:cNvPicPr>
            <a:picLocks noGrp="1" noChangeAspect="1"/>
          </p:cNvPicPr>
          <p:nvPr>
            <p:ph idx="1"/>
          </p:nvPr>
        </p:nvPicPr>
        <p:blipFill>
          <a:blip r:embed="rId2"/>
          <a:stretch>
            <a:fillRect/>
          </a:stretch>
        </p:blipFill>
        <p:spPr>
          <a:xfrm>
            <a:off x="717885" y="745958"/>
            <a:ext cx="10059491" cy="4622229"/>
          </a:xfrm>
        </p:spPr>
      </p:pic>
    </p:spTree>
    <p:extLst>
      <p:ext uri="{BB962C8B-B14F-4D97-AF65-F5344CB8AC3E}">
        <p14:creationId xmlns:p14="http://schemas.microsoft.com/office/powerpoint/2010/main" val="2802706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8A1D-5C87-EE3F-C591-943D3F50016A}"/>
              </a:ext>
            </a:extLst>
          </p:cNvPr>
          <p:cNvSpPr>
            <a:spLocks noGrp="1"/>
          </p:cNvSpPr>
          <p:nvPr>
            <p:ph type="title"/>
          </p:nvPr>
        </p:nvSpPr>
        <p:spPr>
          <a:xfrm>
            <a:off x="838200" y="365125"/>
            <a:ext cx="9641305" cy="501149"/>
          </a:xfrm>
        </p:spPr>
        <p:txBody>
          <a:bodyPr>
            <a:normAutofit fontScale="90000"/>
          </a:bodyPr>
          <a:lstStyle/>
          <a:p>
            <a:r>
              <a:rPr lang="en-US" dirty="0"/>
              <a:t>dining.html and dining.css</a:t>
            </a:r>
          </a:p>
        </p:txBody>
      </p:sp>
      <p:sp>
        <p:nvSpPr>
          <p:cNvPr id="3" name="Content Placeholder 2">
            <a:extLst>
              <a:ext uri="{FF2B5EF4-FFF2-40B4-BE49-F238E27FC236}">
                <a16:creationId xmlns:a16="http://schemas.microsoft.com/office/drawing/2014/main" id="{FB7BE063-16F0-0B91-C0EE-744E081EE44F}"/>
              </a:ext>
            </a:extLst>
          </p:cNvPr>
          <p:cNvSpPr>
            <a:spLocks noGrp="1"/>
          </p:cNvSpPr>
          <p:nvPr>
            <p:ph idx="1"/>
          </p:nvPr>
        </p:nvSpPr>
        <p:spPr>
          <a:xfrm>
            <a:off x="633663" y="1253331"/>
            <a:ext cx="10515600" cy="4351338"/>
          </a:xfrm>
        </p:spPr>
        <p:txBody>
          <a:bodyPr/>
          <a:lstStyle/>
          <a:p>
            <a:r>
              <a:rPr lang="en-US" b="1" dirty="0"/>
              <a:t>This HTML code creates a "</a:t>
            </a:r>
            <a:r>
              <a:rPr lang="en-US" i="1" dirty="0"/>
              <a:t>Dining</a:t>
            </a:r>
            <a:r>
              <a:rPr lang="en-US" b="1" dirty="0"/>
              <a:t>" page for a Zomato clone, featuring curated collections of top dining spots in Delhi NCR. The page includes a header with a title and a button to navigate to the homepage. The main section provides descriptions of different categories such as "Top Trending Spots," "Best Insta-worthy Places," "Best Rooftop Places," and "Newly Opened Places," each accompanied by an image. These categories are clickable links that likely lead to more detailed listings. The footer includes a disclaimer that the site is a clone of the official Zomato page, along with a copyright notice.</a:t>
            </a:r>
          </a:p>
        </p:txBody>
      </p:sp>
    </p:spTree>
    <p:extLst>
      <p:ext uri="{BB962C8B-B14F-4D97-AF65-F5344CB8AC3E}">
        <p14:creationId xmlns:p14="http://schemas.microsoft.com/office/powerpoint/2010/main" val="215898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971C-0A2A-BB2A-EEBB-CD2F20D5B3CA}"/>
              </a:ext>
            </a:extLst>
          </p:cNvPr>
          <p:cNvSpPr>
            <a:spLocks noGrp="1"/>
          </p:cNvSpPr>
          <p:nvPr>
            <p:ph type="title"/>
          </p:nvPr>
        </p:nvSpPr>
        <p:spPr>
          <a:xfrm>
            <a:off x="914373" y="30452"/>
            <a:ext cx="8498305" cy="609433"/>
          </a:xfrm>
        </p:spPr>
        <p:txBody>
          <a:bodyPr>
            <a:normAutofit fontScale="90000"/>
          </a:bodyPr>
          <a:lstStyle/>
          <a:p>
            <a:r>
              <a:rPr lang="en-US" dirty="0"/>
              <a:t>Live Events Page</a:t>
            </a:r>
          </a:p>
        </p:txBody>
      </p:sp>
      <p:pic>
        <p:nvPicPr>
          <p:cNvPr id="11" name="Picture 10">
            <a:extLst>
              <a:ext uri="{FF2B5EF4-FFF2-40B4-BE49-F238E27FC236}">
                <a16:creationId xmlns:a16="http://schemas.microsoft.com/office/drawing/2014/main" id="{4EF1F3EA-348D-EC1E-9DE1-8538210BA573}"/>
              </a:ext>
            </a:extLst>
          </p:cNvPr>
          <p:cNvPicPr>
            <a:picLocks noChangeAspect="1"/>
          </p:cNvPicPr>
          <p:nvPr/>
        </p:nvPicPr>
        <p:blipFill>
          <a:blip r:embed="rId2"/>
          <a:stretch>
            <a:fillRect/>
          </a:stretch>
        </p:blipFill>
        <p:spPr>
          <a:xfrm>
            <a:off x="0" y="677395"/>
            <a:ext cx="12192000" cy="6180605"/>
          </a:xfrm>
          <a:prstGeom prst="rect">
            <a:avLst/>
          </a:prstGeom>
        </p:spPr>
      </p:pic>
    </p:spTree>
    <p:extLst>
      <p:ext uri="{BB962C8B-B14F-4D97-AF65-F5344CB8AC3E}">
        <p14:creationId xmlns:p14="http://schemas.microsoft.com/office/powerpoint/2010/main" val="586739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77DB-00CA-886C-F28C-ABC8216ECFE8}"/>
              </a:ext>
            </a:extLst>
          </p:cNvPr>
          <p:cNvSpPr>
            <a:spLocks noGrp="1"/>
          </p:cNvSpPr>
          <p:nvPr>
            <p:ph type="title"/>
          </p:nvPr>
        </p:nvSpPr>
        <p:spPr>
          <a:xfrm>
            <a:off x="838200" y="377157"/>
            <a:ext cx="10002253" cy="597402"/>
          </a:xfrm>
        </p:spPr>
        <p:txBody>
          <a:bodyPr>
            <a:normAutofit fontScale="90000"/>
          </a:bodyPr>
          <a:lstStyle/>
          <a:p>
            <a:r>
              <a:rPr lang="en-US" dirty="0"/>
              <a:t>Concert.html and concert.css</a:t>
            </a:r>
          </a:p>
        </p:txBody>
      </p:sp>
      <p:sp>
        <p:nvSpPr>
          <p:cNvPr id="3" name="Content Placeholder 2">
            <a:extLst>
              <a:ext uri="{FF2B5EF4-FFF2-40B4-BE49-F238E27FC236}">
                <a16:creationId xmlns:a16="http://schemas.microsoft.com/office/drawing/2014/main" id="{4D438035-CB7E-B27A-3747-BDAD8CC7B965}"/>
              </a:ext>
            </a:extLst>
          </p:cNvPr>
          <p:cNvSpPr>
            <a:spLocks noGrp="1"/>
          </p:cNvSpPr>
          <p:nvPr>
            <p:ph idx="1"/>
          </p:nvPr>
        </p:nvSpPr>
        <p:spPr>
          <a:xfrm>
            <a:off x="657727" y="1228223"/>
            <a:ext cx="10515600" cy="4351338"/>
          </a:xfrm>
        </p:spPr>
        <p:txBody>
          <a:bodyPr/>
          <a:lstStyle/>
          <a:p>
            <a:r>
              <a:rPr lang="en-US" b="1" dirty="0"/>
              <a:t>This HTML code creates a "</a:t>
            </a:r>
            <a:r>
              <a:rPr lang="en-US" dirty="0"/>
              <a:t>Live Events</a:t>
            </a:r>
            <a:r>
              <a:rPr lang="en-US" b="1" dirty="0"/>
              <a:t>" page for a Zomato clone, showcasing cultural events and festivals in Delhi NCR. The header includes an image and the title "</a:t>
            </a:r>
            <a:r>
              <a:rPr lang="en-US" dirty="0"/>
              <a:t>EVENTS IN DELHI NCR</a:t>
            </a:r>
            <a:r>
              <a:rPr lang="en-US" b="1" dirty="0"/>
              <a:t>" with a brief description. The main section highlights featured events such as "Legacy Rewinds ft. Farhan Akhtar Live," "Pet Fed Delhi 2024," "Bryan Adams - So Happy It Hurts Tour 2024," and "Echoes Prelude," each with an image and event details like pricing. The footer includes a copyright notice. The layout is simple and focused on promoting live events with engaging visuals.</a:t>
            </a:r>
          </a:p>
        </p:txBody>
      </p:sp>
    </p:spTree>
    <p:extLst>
      <p:ext uri="{BB962C8B-B14F-4D97-AF65-F5344CB8AC3E}">
        <p14:creationId xmlns:p14="http://schemas.microsoft.com/office/powerpoint/2010/main" val="3346544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26158-C67F-9C0B-2717-B03E484201EF}"/>
              </a:ext>
            </a:extLst>
          </p:cNvPr>
          <p:cNvSpPr>
            <a:spLocks noGrp="1"/>
          </p:cNvSpPr>
          <p:nvPr>
            <p:ph type="title"/>
          </p:nvPr>
        </p:nvSpPr>
        <p:spPr>
          <a:xfrm>
            <a:off x="838200" y="365125"/>
            <a:ext cx="8642684" cy="561307"/>
          </a:xfrm>
        </p:spPr>
        <p:txBody>
          <a:bodyPr>
            <a:normAutofit fontScale="90000"/>
          </a:bodyPr>
          <a:lstStyle/>
          <a:p>
            <a:r>
              <a:rPr lang="en-US" dirty="0"/>
              <a:t>Investor Relation &gt; Financials page</a:t>
            </a:r>
          </a:p>
        </p:txBody>
      </p:sp>
      <p:pic>
        <p:nvPicPr>
          <p:cNvPr id="5" name="Picture 4">
            <a:extLst>
              <a:ext uri="{FF2B5EF4-FFF2-40B4-BE49-F238E27FC236}">
                <a16:creationId xmlns:a16="http://schemas.microsoft.com/office/drawing/2014/main" id="{CD04FFFB-79B8-9AB6-CEDF-0B913852A7B1}"/>
              </a:ext>
            </a:extLst>
          </p:cNvPr>
          <p:cNvPicPr>
            <a:picLocks noChangeAspect="1"/>
          </p:cNvPicPr>
          <p:nvPr/>
        </p:nvPicPr>
        <p:blipFill>
          <a:blip r:embed="rId2"/>
          <a:stretch>
            <a:fillRect/>
          </a:stretch>
        </p:blipFill>
        <p:spPr>
          <a:xfrm>
            <a:off x="252364" y="926432"/>
            <a:ext cx="11687272" cy="5835093"/>
          </a:xfrm>
          <a:prstGeom prst="rect">
            <a:avLst/>
          </a:prstGeom>
        </p:spPr>
      </p:pic>
    </p:spTree>
    <p:extLst>
      <p:ext uri="{BB962C8B-B14F-4D97-AF65-F5344CB8AC3E}">
        <p14:creationId xmlns:p14="http://schemas.microsoft.com/office/powerpoint/2010/main" val="638912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70CD1E-232F-B784-0693-7CA28D262809}"/>
              </a:ext>
            </a:extLst>
          </p:cNvPr>
          <p:cNvPicPr>
            <a:picLocks noChangeAspect="1"/>
          </p:cNvPicPr>
          <p:nvPr/>
        </p:nvPicPr>
        <p:blipFill>
          <a:blip r:embed="rId2"/>
          <a:stretch>
            <a:fillRect/>
          </a:stretch>
        </p:blipFill>
        <p:spPr>
          <a:xfrm>
            <a:off x="0" y="387679"/>
            <a:ext cx="12192000" cy="6082641"/>
          </a:xfrm>
          <a:prstGeom prst="rect">
            <a:avLst/>
          </a:prstGeom>
        </p:spPr>
      </p:pic>
    </p:spTree>
    <p:extLst>
      <p:ext uri="{BB962C8B-B14F-4D97-AF65-F5344CB8AC3E}">
        <p14:creationId xmlns:p14="http://schemas.microsoft.com/office/powerpoint/2010/main" val="385473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91E461-7E19-053B-94D5-FD01BF8F98C5}"/>
              </a:ext>
            </a:extLst>
          </p:cNvPr>
          <p:cNvPicPr>
            <a:picLocks noChangeAspect="1"/>
          </p:cNvPicPr>
          <p:nvPr/>
        </p:nvPicPr>
        <p:blipFill>
          <a:blip r:embed="rId2"/>
          <a:stretch>
            <a:fillRect/>
          </a:stretch>
        </p:blipFill>
        <p:spPr>
          <a:xfrm>
            <a:off x="47173" y="150029"/>
            <a:ext cx="12144827" cy="6145840"/>
          </a:xfrm>
          <a:prstGeom prst="rect">
            <a:avLst/>
          </a:prstGeom>
        </p:spPr>
      </p:pic>
    </p:spTree>
    <p:extLst>
      <p:ext uri="{BB962C8B-B14F-4D97-AF65-F5344CB8AC3E}">
        <p14:creationId xmlns:p14="http://schemas.microsoft.com/office/powerpoint/2010/main" val="3751220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42AF-68B6-9A00-6B8A-00FA3B7E19AB}"/>
              </a:ext>
            </a:extLst>
          </p:cNvPr>
          <p:cNvSpPr>
            <a:spLocks noGrp="1"/>
          </p:cNvSpPr>
          <p:nvPr>
            <p:ph type="title"/>
          </p:nvPr>
        </p:nvSpPr>
        <p:spPr>
          <a:xfrm>
            <a:off x="838200" y="365126"/>
            <a:ext cx="9966158" cy="315912"/>
          </a:xfrm>
        </p:spPr>
        <p:txBody>
          <a:bodyPr>
            <a:normAutofit fontScale="90000"/>
          </a:bodyPr>
          <a:lstStyle/>
          <a:p>
            <a:r>
              <a:rPr lang="en-US" dirty="0"/>
              <a:t>financials.html and financials.css</a:t>
            </a:r>
          </a:p>
        </p:txBody>
      </p:sp>
      <p:sp>
        <p:nvSpPr>
          <p:cNvPr id="3" name="Content Placeholder 2">
            <a:extLst>
              <a:ext uri="{FF2B5EF4-FFF2-40B4-BE49-F238E27FC236}">
                <a16:creationId xmlns:a16="http://schemas.microsoft.com/office/drawing/2014/main" id="{AD158A82-7A5C-1686-7F31-CE1B03EB1C58}"/>
              </a:ext>
            </a:extLst>
          </p:cNvPr>
          <p:cNvSpPr>
            <a:spLocks noGrp="1"/>
          </p:cNvSpPr>
          <p:nvPr>
            <p:ph idx="1"/>
          </p:nvPr>
        </p:nvSpPr>
        <p:spPr>
          <a:xfrm>
            <a:off x="645695" y="1253331"/>
            <a:ext cx="10515600" cy="4351338"/>
          </a:xfrm>
        </p:spPr>
        <p:txBody>
          <a:bodyPr>
            <a:noAutofit/>
          </a:bodyPr>
          <a:lstStyle/>
          <a:p>
            <a:r>
              <a:rPr lang="en-US" sz="3200" b="1" dirty="0"/>
              <a:t>This HTML code creates a "</a:t>
            </a:r>
            <a:r>
              <a:rPr lang="en-US" sz="3200" dirty="0"/>
              <a:t>Financials</a:t>
            </a:r>
            <a:r>
              <a:rPr lang="en-US" sz="3200" b="1" dirty="0"/>
              <a:t>" page for an investor relations section, displaying a series of quarterly financial reports for Zomato. The header includes a title and a link to the Investor Relations page. The main section lists various financial documents for different fiscal years (</a:t>
            </a:r>
            <a:r>
              <a:rPr lang="en-US" sz="3200" dirty="0"/>
              <a:t>Q1 to Q4 of FY22, FY23, FY24, FY25</a:t>
            </a:r>
            <a:r>
              <a:rPr lang="en-US" sz="3200" b="1" dirty="0"/>
              <a:t>), each with a downloadable PDF link and a corresponding image. These reports are presented in a list format, with each entry linking to an external PDF. The footer includes a logo and a copyright notice. The page is styled through an external CSS file.</a:t>
            </a:r>
          </a:p>
        </p:txBody>
      </p:sp>
    </p:spTree>
    <p:extLst>
      <p:ext uri="{BB962C8B-B14F-4D97-AF65-F5344CB8AC3E}">
        <p14:creationId xmlns:p14="http://schemas.microsoft.com/office/powerpoint/2010/main" val="308074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0737-8CDC-79A0-4DEB-A1B98D79C67C}"/>
              </a:ext>
            </a:extLst>
          </p:cNvPr>
          <p:cNvSpPr>
            <a:spLocks noGrp="1"/>
          </p:cNvSpPr>
          <p:nvPr>
            <p:ph type="title"/>
          </p:nvPr>
        </p:nvSpPr>
        <p:spPr>
          <a:xfrm>
            <a:off x="838200" y="365125"/>
            <a:ext cx="10122568" cy="320675"/>
          </a:xfrm>
        </p:spPr>
        <p:txBody>
          <a:bodyPr>
            <a:normAutofit fontScale="90000"/>
          </a:bodyPr>
          <a:lstStyle/>
          <a:p>
            <a:r>
              <a:rPr lang="en-US" dirty="0"/>
              <a:t>Investor Relations &gt; Announcements page</a:t>
            </a:r>
          </a:p>
        </p:txBody>
      </p:sp>
      <p:pic>
        <p:nvPicPr>
          <p:cNvPr id="5" name="Content Placeholder 4">
            <a:extLst>
              <a:ext uri="{FF2B5EF4-FFF2-40B4-BE49-F238E27FC236}">
                <a16:creationId xmlns:a16="http://schemas.microsoft.com/office/drawing/2014/main" id="{CE762E21-BB9F-7F86-C8AA-08C5B7BC70AD}"/>
              </a:ext>
            </a:extLst>
          </p:cNvPr>
          <p:cNvPicPr>
            <a:picLocks noGrp="1" noChangeAspect="1"/>
          </p:cNvPicPr>
          <p:nvPr>
            <p:ph idx="1"/>
          </p:nvPr>
        </p:nvPicPr>
        <p:blipFill>
          <a:blip r:embed="rId2"/>
          <a:stretch>
            <a:fillRect/>
          </a:stretch>
        </p:blipFill>
        <p:spPr>
          <a:xfrm>
            <a:off x="490196" y="808163"/>
            <a:ext cx="10025403" cy="5009040"/>
          </a:xfrm>
        </p:spPr>
      </p:pic>
    </p:spTree>
    <p:extLst>
      <p:ext uri="{BB962C8B-B14F-4D97-AF65-F5344CB8AC3E}">
        <p14:creationId xmlns:p14="http://schemas.microsoft.com/office/powerpoint/2010/main" val="3544268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079A9-AFA9-1168-8C1A-16BBAE318DD7}"/>
              </a:ext>
            </a:extLst>
          </p:cNvPr>
          <p:cNvPicPr>
            <a:picLocks noChangeAspect="1"/>
          </p:cNvPicPr>
          <p:nvPr/>
        </p:nvPicPr>
        <p:blipFill>
          <a:blip r:embed="rId2"/>
          <a:stretch>
            <a:fillRect/>
          </a:stretch>
        </p:blipFill>
        <p:spPr>
          <a:xfrm>
            <a:off x="0" y="296209"/>
            <a:ext cx="12192000" cy="6265581"/>
          </a:xfrm>
          <a:prstGeom prst="rect">
            <a:avLst/>
          </a:prstGeom>
        </p:spPr>
      </p:pic>
    </p:spTree>
    <p:extLst>
      <p:ext uri="{BB962C8B-B14F-4D97-AF65-F5344CB8AC3E}">
        <p14:creationId xmlns:p14="http://schemas.microsoft.com/office/powerpoint/2010/main" val="799997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B181-8030-C0BD-7293-D073ED550E79}"/>
              </a:ext>
            </a:extLst>
          </p:cNvPr>
          <p:cNvSpPr>
            <a:spLocks noGrp="1"/>
          </p:cNvSpPr>
          <p:nvPr>
            <p:ph type="title"/>
          </p:nvPr>
        </p:nvSpPr>
        <p:spPr>
          <a:xfrm>
            <a:off x="838199" y="365126"/>
            <a:ext cx="10964779" cy="453022"/>
          </a:xfrm>
        </p:spPr>
        <p:txBody>
          <a:bodyPr>
            <a:normAutofit fontScale="90000"/>
          </a:bodyPr>
          <a:lstStyle/>
          <a:p>
            <a:r>
              <a:rPr lang="en-US" dirty="0"/>
              <a:t>announcements.html and  announcements.css</a:t>
            </a:r>
          </a:p>
        </p:txBody>
      </p:sp>
      <p:sp>
        <p:nvSpPr>
          <p:cNvPr id="3" name="Content Placeholder 2">
            <a:extLst>
              <a:ext uri="{FF2B5EF4-FFF2-40B4-BE49-F238E27FC236}">
                <a16:creationId xmlns:a16="http://schemas.microsoft.com/office/drawing/2014/main" id="{734905F2-10C9-308B-4145-F1B4E1837A36}"/>
              </a:ext>
            </a:extLst>
          </p:cNvPr>
          <p:cNvSpPr>
            <a:spLocks noGrp="1"/>
          </p:cNvSpPr>
          <p:nvPr>
            <p:ph idx="1"/>
          </p:nvPr>
        </p:nvSpPr>
        <p:spPr>
          <a:xfrm>
            <a:off x="838199" y="1253331"/>
            <a:ext cx="10515600" cy="4351338"/>
          </a:xfrm>
        </p:spPr>
        <p:txBody>
          <a:bodyPr/>
          <a:lstStyle/>
          <a:p>
            <a:r>
              <a:rPr lang="en-US" b="1" dirty="0"/>
              <a:t>This HTML code creates a "</a:t>
            </a:r>
            <a:r>
              <a:rPr lang="en-US" i="1" dirty="0"/>
              <a:t>Corporate Announcements</a:t>
            </a:r>
            <a:r>
              <a:rPr lang="en-US" b="1" dirty="0"/>
              <a:t>" page for Zomato. The page includes a header with a title, a link to the Investor Relations page, and a search form with a filter option for sorting announcements. The main section displays a series of corporate announcements, each containing the date, a brief description, and a link to a PDF for further reading. The announcements cover various corporate matters, such as board meetings, resignations, updates, and disclosures. The footer contains a logo and copyright information. The page is styled using an external CSS file, "</a:t>
            </a:r>
            <a:r>
              <a:rPr lang="en-US" i="1" dirty="0"/>
              <a:t>announcements_style.css</a:t>
            </a:r>
            <a:r>
              <a:rPr lang="en-US" b="1" dirty="0"/>
              <a:t>".</a:t>
            </a:r>
          </a:p>
        </p:txBody>
      </p:sp>
    </p:spTree>
    <p:extLst>
      <p:ext uri="{BB962C8B-B14F-4D97-AF65-F5344CB8AC3E}">
        <p14:creationId xmlns:p14="http://schemas.microsoft.com/office/powerpoint/2010/main" val="1714384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7B61-86EF-290C-1839-EC7DD46CD98E}"/>
              </a:ext>
            </a:extLst>
          </p:cNvPr>
          <p:cNvSpPr>
            <a:spLocks noGrp="1"/>
          </p:cNvSpPr>
          <p:nvPr>
            <p:ph type="title"/>
          </p:nvPr>
        </p:nvSpPr>
        <p:spPr>
          <a:xfrm>
            <a:off x="838200" y="365126"/>
            <a:ext cx="7632032" cy="453022"/>
          </a:xfrm>
        </p:spPr>
        <p:txBody>
          <a:bodyPr>
            <a:normAutofit fontScale="90000"/>
          </a:bodyPr>
          <a:lstStyle/>
          <a:p>
            <a:r>
              <a:rPr lang="en-US" dirty="0"/>
              <a:t>Investor Relations &gt; Blog Page</a:t>
            </a:r>
          </a:p>
        </p:txBody>
      </p:sp>
      <p:pic>
        <p:nvPicPr>
          <p:cNvPr id="5" name="Content Placeholder 4">
            <a:extLst>
              <a:ext uri="{FF2B5EF4-FFF2-40B4-BE49-F238E27FC236}">
                <a16:creationId xmlns:a16="http://schemas.microsoft.com/office/drawing/2014/main" id="{7A2532F9-C1FA-4CA4-F4FD-B6C293ECA1B1}"/>
              </a:ext>
            </a:extLst>
          </p:cNvPr>
          <p:cNvPicPr>
            <a:picLocks noGrp="1" noChangeAspect="1"/>
          </p:cNvPicPr>
          <p:nvPr>
            <p:ph idx="1"/>
          </p:nvPr>
        </p:nvPicPr>
        <p:blipFill>
          <a:blip r:embed="rId2"/>
          <a:stretch>
            <a:fillRect/>
          </a:stretch>
        </p:blipFill>
        <p:spPr>
          <a:xfrm>
            <a:off x="577892" y="818147"/>
            <a:ext cx="9660982" cy="4795181"/>
          </a:xfrm>
        </p:spPr>
      </p:pic>
    </p:spTree>
    <p:extLst>
      <p:ext uri="{BB962C8B-B14F-4D97-AF65-F5344CB8AC3E}">
        <p14:creationId xmlns:p14="http://schemas.microsoft.com/office/powerpoint/2010/main" val="425952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3C16A-D75C-AE99-BE8A-C2983815792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23C63D3-4FAA-7466-2EEB-562AD248310D}"/>
              </a:ext>
            </a:extLst>
          </p:cNvPr>
          <p:cNvPicPr>
            <a:picLocks noChangeAspect="1"/>
          </p:cNvPicPr>
          <p:nvPr/>
        </p:nvPicPr>
        <p:blipFill>
          <a:blip r:embed="rId2"/>
          <a:stretch>
            <a:fillRect/>
          </a:stretch>
        </p:blipFill>
        <p:spPr>
          <a:xfrm>
            <a:off x="0" y="358719"/>
            <a:ext cx="12192000" cy="6140561"/>
          </a:xfrm>
          <a:prstGeom prst="rect">
            <a:avLst/>
          </a:prstGeom>
        </p:spPr>
      </p:pic>
    </p:spTree>
    <p:extLst>
      <p:ext uri="{BB962C8B-B14F-4D97-AF65-F5344CB8AC3E}">
        <p14:creationId xmlns:p14="http://schemas.microsoft.com/office/powerpoint/2010/main" val="3701904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A991B-F2DE-97D4-4BA3-0535030239DC}"/>
              </a:ext>
            </a:extLst>
          </p:cNvPr>
          <p:cNvPicPr>
            <a:picLocks noChangeAspect="1"/>
          </p:cNvPicPr>
          <p:nvPr/>
        </p:nvPicPr>
        <p:blipFill>
          <a:blip r:embed="rId2"/>
          <a:stretch>
            <a:fillRect/>
          </a:stretch>
        </p:blipFill>
        <p:spPr>
          <a:xfrm>
            <a:off x="0" y="485796"/>
            <a:ext cx="12192000" cy="5886408"/>
          </a:xfrm>
          <a:prstGeom prst="rect">
            <a:avLst/>
          </a:prstGeom>
        </p:spPr>
      </p:pic>
    </p:spTree>
    <p:extLst>
      <p:ext uri="{BB962C8B-B14F-4D97-AF65-F5344CB8AC3E}">
        <p14:creationId xmlns:p14="http://schemas.microsoft.com/office/powerpoint/2010/main" val="1657447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00FE2-BFD9-4E01-267D-12343880FBCD}"/>
              </a:ext>
            </a:extLst>
          </p:cNvPr>
          <p:cNvPicPr>
            <a:picLocks noChangeAspect="1"/>
          </p:cNvPicPr>
          <p:nvPr/>
        </p:nvPicPr>
        <p:blipFill>
          <a:blip r:embed="rId2"/>
          <a:stretch>
            <a:fillRect/>
          </a:stretch>
        </p:blipFill>
        <p:spPr>
          <a:xfrm>
            <a:off x="0" y="389912"/>
            <a:ext cx="12192000" cy="6078176"/>
          </a:xfrm>
          <a:prstGeom prst="rect">
            <a:avLst/>
          </a:prstGeom>
        </p:spPr>
      </p:pic>
    </p:spTree>
    <p:extLst>
      <p:ext uri="{BB962C8B-B14F-4D97-AF65-F5344CB8AC3E}">
        <p14:creationId xmlns:p14="http://schemas.microsoft.com/office/powerpoint/2010/main" val="287563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C1462-2885-9765-86B4-E710CFD9032E}"/>
              </a:ext>
            </a:extLst>
          </p:cNvPr>
          <p:cNvSpPr>
            <a:spLocks noGrp="1"/>
          </p:cNvSpPr>
          <p:nvPr>
            <p:ph type="title"/>
          </p:nvPr>
        </p:nvSpPr>
        <p:spPr>
          <a:xfrm>
            <a:off x="838200" y="365126"/>
            <a:ext cx="9906000" cy="573338"/>
          </a:xfrm>
        </p:spPr>
        <p:txBody>
          <a:bodyPr>
            <a:normAutofit fontScale="90000"/>
          </a:bodyPr>
          <a:lstStyle/>
          <a:p>
            <a:r>
              <a:rPr lang="en-US" dirty="0"/>
              <a:t>blog.html and blog.css</a:t>
            </a:r>
          </a:p>
        </p:txBody>
      </p:sp>
      <p:sp>
        <p:nvSpPr>
          <p:cNvPr id="3" name="Content Placeholder 2">
            <a:extLst>
              <a:ext uri="{FF2B5EF4-FFF2-40B4-BE49-F238E27FC236}">
                <a16:creationId xmlns:a16="http://schemas.microsoft.com/office/drawing/2014/main" id="{C3DB8906-7D8E-E0E1-539C-7F9052076D07}"/>
              </a:ext>
            </a:extLst>
          </p:cNvPr>
          <p:cNvSpPr>
            <a:spLocks noGrp="1"/>
          </p:cNvSpPr>
          <p:nvPr>
            <p:ph idx="1"/>
          </p:nvPr>
        </p:nvSpPr>
        <p:spPr>
          <a:xfrm>
            <a:off x="585536" y="1163888"/>
            <a:ext cx="10515600" cy="4351338"/>
          </a:xfrm>
        </p:spPr>
        <p:txBody>
          <a:bodyPr>
            <a:noAutofit/>
          </a:bodyPr>
          <a:lstStyle/>
          <a:p>
            <a:r>
              <a:rPr lang="en-US" sz="3200" b="1" dirty="0"/>
              <a:t>This HTML code creates a "</a:t>
            </a:r>
            <a:r>
              <a:rPr lang="en-US" sz="3200" i="1" dirty="0"/>
              <a:t>Zomato Blog</a:t>
            </a:r>
            <a:r>
              <a:rPr lang="en-US" sz="3200" b="1" dirty="0"/>
              <a:t>" page displaying several blog posts with featured images and brief details. The page includes a large header image and a title "</a:t>
            </a:r>
            <a:r>
              <a:rPr lang="en-US" sz="3200" i="1" dirty="0"/>
              <a:t>All Categories</a:t>
            </a:r>
            <a:r>
              <a:rPr lang="en-US" sz="3200" b="1" dirty="0"/>
              <a:t>." Below, there are four blog sections, each containing a clickable image that links to the full blog post. Each section includes the author's name, the publication date, and the read time. The blog posts cover various topics related to Zomato. At the bottom, there's a note indicating that this is a clone website and users can visit the original Zomato blog for more posts. The page is styled using an external CSS file.</a:t>
            </a:r>
          </a:p>
        </p:txBody>
      </p:sp>
    </p:spTree>
    <p:extLst>
      <p:ext uri="{BB962C8B-B14F-4D97-AF65-F5344CB8AC3E}">
        <p14:creationId xmlns:p14="http://schemas.microsoft.com/office/powerpoint/2010/main" val="3920994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741BF-AFEF-78DE-A94F-4CDF9EAFF385}"/>
              </a:ext>
            </a:extLst>
          </p:cNvPr>
          <p:cNvSpPr>
            <a:spLocks noGrp="1"/>
          </p:cNvSpPr>
          <p:nvPr>
            <p:ph type="title"/>
          </p:nvPr>
        </p:nvSpPr>
        <p:spPr>
          <a:xfrm>
            <a:off x="838200" y="365126"/>
            <a:ext cx="9208168" cy="315912"/>
          </a:xfrm>
        </p:spPr>
        <p:txBody>
          <a:bodyPr>
            <a:normAutofit fontScale="90000"/>
          </a:bodyPr>
          <a:lstStyle/>
          <a:p>
            <a:r>
              <a:rPr lang="en-US" b="1" dirty="0"/>
              <a:t>Investor Relations &gt; Governance Page</a:t>
            </a:r>
          </a:p>
        </p:txBody>
      </p:sp>
      <p:pic>
        <p:nvPicPr>
          <p:cNvPr id="5" name="Content Placeholder 4">
            <a:extLst>
              <a:ext uri="{FF2B5EF4-FFF2-40B4-BE49-F238E27FC236}">
                <a16:creationId xmlns:a16="http://schemas.microsoft.com/office/drawing/2014/main" id="{2AAFE453-C707-5762-19A4-657F1EB63025}"/>
              </a:ext>
            </a:extLst>
          </p:cNvPr>
          <p:cNvPicPr>
            <a:picLocks noGrp="1" noChangeAspect="1"/>
          </p:cNvPicPr>
          <p:nvPr>
            <p:ph idx="1"/>
          </p:nvPr>
        </p:nvPicPr>
        <p:blipFill>
          <a:blip r:embed="rId2"/>
          <a:stretch>
            <a:fillRect/>
          </a:stretch>
        </p:blipFill>
        <p:spPr>
          <a:xfrm>
            <a:off x="471789" y="863098"/>
            <a:ext cx="9851305" cy="4914859"/>
          </a:xfrm>
        </p:spPr>
      </p:pic>
    </p:spTree>
    <p:extLst>
      <p:ext uri="{BB962C8B-B14F-4D97-AF65-F5344CB8AC3E}">
        <p14:creationId xmlns:p14="http://schemas.microsoft.com/office/powerpoint/2010/main" val="187492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452D5C-68AE-D0C8-D391-76E9A826BDCE}"/>
              </a:ext>
            </a:extLst>
          </p:cNvPr>
          <p:cNvSpPr>
            <a:spLocks noGrp="1" noChangeArrowheads="1"/>
          </p:cNvSpPr>
          <p:nvPr>
            <p:ph idx="1"/>
          </p:nvPr>
        </p:nvSpPr>
        <p:spPr bwMode="auto">
          <a:xfrm>
            <a:off x="521367" y="1023370"/>
            <a:ext cx="1003834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u="sng" dirty="0">
                <a:latin typeface="Arial" panose="020B0604020202020204" pitchFamily="34" charset="0"/>
              </a:rPr>
              <a:t>intro.html and intro.css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u="sng"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This HTML code creates an introductory webpage for a Zomato clone project. It features a header with a welcome message, followed by an introduction section displaying the project’s logo, a description, and an overview of the clone’s features. These features include </a:t>
            </a:r>
            <a:r>
              <a:rPr kumimoji="0" lang="en-US" altLang="en-US" sz="2400" b="1" i="0" u="sng" strike="noStrike" cap="none" normalizeH="0" baseline="0" dirty="0">
                <a:ln>
                  <a:noFill/>
                </a:ln>
                <a:solidFill>
                  <a:schemeClr val="tx1"/>
                </a:solidFill>
                <a:effectLst/>
                <a:latin typeface="Arial" panose="020B0604020202020204" pitchFamily="34" charset="0"/>
              </a:rPr>
              <a:t>searching for restaurants, browsing menus, ordering food, reading reviews, and accessing customer support</a:t>
            </a:r>
            <a:r>
              <a:rPr kumimoji="0" lang="en-US" altLang="en-US" sz="2400" b="1" i="0" u="none" strike="noStrike" cap="none" normalizeH="0" baseline="0" dirty="0">
                <a:ln>
                  <a:noFill/>
                </a:ln>
                <a:solidFill>
                  <a:schemeClr val="tx1"/>
                </a:solidFill>
                <a:effectLst/>
                <a:latin typeface="Arial" panose="020B0604020202020204" pitchFamily="34" charset="0"/>
              </a:rPr>
              <a:t>. The code also includes a "Get Started" section with a button linking to the main ordering page. A footer concludes the page with copyright information. The structure is styled with an external CSS file (</a:t>
            </a:r>
            <a:r>
              <a:rPr kumimoji="0" lang="en-US" altLang="en-US" sz="2400" b="1" i="0" u="sng" strike="noStrike" cap="none" normalizeH="0" baseline="0" dirty="0">
                <a:ln>
                  <a:noFill/>
                </a:ln>
                <a:solidFill>
                  <a:schemeClr val="tx1"/>
                </a:solidFill>
                <a:effectLst/>
                <a:latin typeface="Arial Unicode MS"/>
              </a:rPr>
              <a:t>intro.css</a:t>
            </a:r>
            <a:r>
              <a:rPr kumimoji="0" lang="en-US" altLang="en-US" sz="2400" b="1" i="0" u="none" strike="noStrike" cap="none" normalizeH="0" baseline="0" dirty="0">
                <a:ln>
                  <a:noFill/>
                </a:ln>
                <a:solidFill>
                  <a:schemeClr val="tx1"/>
                </a:solidFill>
                <a:effectLst/>
              </a:rPr>
              <a:t>) </a:t>
            </a:r>
            <a:r>
              <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for a clean, user-friendly interface. </a:t>
            </a:r>
          </a:p>
        </p:txBody>
      </p:sp>
    </p:spTree>
    <p:extLst>
      <p:ext uri="{BB962C8B-B14F-4D97-AF65-F5344CB8AC3E}">
        <p14:creationId xmlns:p14="http://schemas.microsoft.com/office/powerpoint/2010/main" val="3088338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ECF36-7D19-2E80-500A-E1EEE7048EF8}"/>
              </a:ext>
            </a:extLst>
          </p:cNvPr>
          <p:cNvPicPr>
            <a:picLocks noChangeAspect="1"/>
          </p:cNvPicPr>
          <p:nvPr/>
        </p:nvPicPr>
        <p:blipFill>
          <a:blip r:embed="rId2"/>
          <a:stretch>
            <a:fillRect/>
          </a:stretch>
        </p:blipFill>
        <p:spPr>
          <a:xfrm>
            <a:off x="0" y="387679"/>
            <a:ext cx="12192000" cy="6082641"/>
          </a:xfrm>
          <a:prstGeom prst="rect">
            <a:avLst/>
          </a:prstGeom>
        </p:spPr>
      </p:pic>
    </p:spTree>
    <p:extLst>
      <p:ext uri="{BB962C8B-B14F-4D97-AF65-F5344CB8AC3E}">
        <p14:creationId xmlns:p14="http://schemas.microsoft.com/office/powerpoint/2010/main" val="3092626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4F137-234D-C4B5-BA91-2F1EF0BA83E7}"/>
              </a:ext>
            </a:extLst>
          </p:cNvPr>
          <p:cNvSpPr>
            <a:spLocks noGrp="1"/>
          </p:cNvSpPr>
          <p:nvPr>
            <p:ph type="title"/>
          </p:nvPr>
        </p:nvSpPr>
        <p:spPr>
          <a:xfrm>
            <a:off x="838200" y="365125"/>
            <a:ext cx="10515600" cy="729749"/>
          </a:xfrm>
        </p:spPr>
        <p:txBody>
          <a:bodyPr/>
          <a:lstStyle/>
          <a:p>
            <a:r>
              <a:rPr lang="en-US" dirty="0"/>
              <a:t>governance.html and governance.css</a:t>
            </a:r>
          </a:p>
        </p:txBody>
      </p:sp>
      <p:sp>
        <p:nvSpPr>
          <p:cNvPr id="4" name="Rectangle 1">
            <a:extLst>
              <a:ext uri="{FF2B5EF4-FFF2-40B4-BE49-F238E27FC236}">
                <a16:creationId xmlns:a16="http://schemas.microsoft.com/office/drawing/2014/main" id="{3074128D-497A-5B40-84E1-C61C6F3A1004}"/>
              </a:ext>
            </a:extLst>
          </p:cNvPr>
          <p:cNvSpPr>
            <a:spLocks noGrp="1" noChangeArrowheads="1"/>
          </p:cNvSpPr>
          <p:nvPr>
            <p:ph idx="1"/>
          </p:nvPr>
        </p:nvSpPr>
        <p:spPr bwMode="auto">
          <a:xfrm>
            <a:off x="499310" y="1511945"/>
            <a:ext cx="1119337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This HTML code creates a "</a:t>
            </a:r>
            <a:r>
              <a:rPr kumimoji="0" lang="en-US" altLang="en-US" i="1" u="none" strike="noStrike" cap="none" normalizeH="0" baseline="0" dirty="0">
                <a:ln>
                  <a:noFill/>
                </a:ln>
                <a:solidFill>
                  <a:schemeClr val="tx1"/>
                </a:solidFill>
                <a:effectLst/>
                <a:latin typeface="Arial" panose="020B0604020202020204" pitchFamily="34" charset="0"/>
              </a:rPr>
              <a:t>Governance</a:t>
            </a:r>
            <a:r>
              <a:rPr kumimoji="0" lang="en-US" altLang="en-US" b="1" i="0" u="none" strike="noStrike" cap="none" normalizeH="0" baseline="0" dirty="0">
                <a:ln>
                  <a:noFill/>
                </a:ln>
                <a:solidFill>
                  <a:schemeClr val="tx1"/>
                </a:solidFill>
                <a:effectLst/>
                <a:latin typeface="Arial" panose="020B0604020202020204" pitchFamily="34" charset="0"/>
              </a:rPr>
              <a:t>" page for a Zomato clone website, displaying a list of key individuals in the company’s leadership team. Each section shows an image, name, and position of a director or executive. The page includes members such as Kaushik Dutta (Chairman &amp; Independent Director), </a:t>
            </a:r>
            <a:r>
              <a:rPr kumimoji="0" lang="en-US" altLang="en-US" b="1" i="0" u="none" strike="noStrike" cap="none" normalizeH="0" baseline="0" dirty="0" err="1">
                <a:ln>
                  <a:noFill/>
                </a:ln>
                <a:solidFill>
                  <a:schemeClr val="tx1"/>
                </a:solidFill>
                <a:effectLst/>
                <a:latin typeface="Arial" panose="020B0604020202020204" pitchFamily="34" charset="0"/>
              </a:rPr>
              <a:t>Deepinder</a:t>
            </a:r>
            <a:r>
              <a:rPr kumimoji="0" lang="en-US" altLang="en-US" b="1" i="0" u="none" strike="noStrike" cap="none" normalizeH="0" baseline="0" dirty="0">
                <a:ln>
                  <a:noFill/>
                </a:ln>
                <a:solidFill>
                  <a:schemeClr val="tx1"/>
                </a:solidFill>
                <a:effectLst/>
                <a:latin typeface="Arial" panose="020B0604020202020204" pitchFamily="34" charset="0"/>
              </a:rPr>
              <a:t> Goyal (Founder, MD &amp; CEO), and others. The layout consists of several </a:t>
            </a:r>
            <a:r>
              <a:rPr kumimoji="0" lang="en-US" altLang="en-US" b="1" i="0" u="none" strike="noStrike" cap="none" normalizeH="0" baseline="0" dirty="0">
                <a:ln>
                  <a:noFill/>
                </a:ln>
                <a:solidFill>
                  <a:schemeClr val="tx1"/>
                </a:solidFill>
                <a:effectLst/>
                <a:latin typeface="Arial Unicode MS"/>
              </a:rPr>
              <a:t>&lt;div&gt;</a:t>
            </a:r>
            <a:r>
              <a:rPr kumimoji="0" lang="en-US" altLang="en-US" b="1" i="0" u="none" strike="noStrike" cap="none" normalizeH="0" baseline="0" dirty="0">
                <a:ln>
                  <a:noFill/>
                </a:ln>
                <a:solidFill>
                  <a:schemeClr val="tx1"/>
                </a:solidFill>
                <a:effectLst/>
              </a:rPr>
              <a:t> elements, each containing an image and associated text. The page is styled using an external CSS file. A footer is included with a logo and copyright notice. The structure emphasizes clean, organized presentation of governance information </a:t>
            </a:r>
            <a:endParaRPr kumimoji="0" lang="en-US" altLang="en-US"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6422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DF974-880F-42BC-329A-6377DA931DF2}"/>
              </a:ext>
            </a:extLst>
          </p:cNvPr>
          <p:cNvSpPr>
            <a:spLocks noGrp="1"/>
          </p:cNvSpPr>
          <p:nvPr>
            <p:ph type="title"/>
          </p:nvPr>
        </p:nvSpPr>
        <p:spPr>
          <a:xfrm>
            <a:off x="838200" y="365126"/>
            <a:ext cx="9677400" cy="585370"/>
          </a:xfrm>
        </p:spPr>
        <p:txBody>
          <a:bodyPr>
            <a:normAutofit fontScale="90000"/>
          </a:bodyPr>
          <a:lstStyle/>
          <a:p>
            <a:r>
              <a:rPr lang="en-US" dirty="0"/>
              <a:t>Investor Relations &gt; ESG Initiatives page</a:t>
            </a:r>
          </a:p>
        </p:txBody>
      </p:sp>
      <p:pic>
        <p:nvPicPr>
          <p:cNvPr id="5" name="Content Placeholder 4">
            <a:extLst>
              <a:ext uri="{FF2B5EF4-FFF2-40B4-BE49-F238E27FC236}">
                <a16:creationId xmlns:a16="http://schemas.microsoft.com/office/drawing/2014/main" id="{0541287D-15AE-17FE-7DB5-CC803417ADDA}"/>
              </a:ext>
            </a:extLst>
          </p:cNvPr>
          <p:cNvPicPr>
            <a:picLocks noGrp="1" noChangeAspect="1"/>
          </p:cNvPicPr>
          <p:nvPr>
            <p:ph idx="1"/>
          </p:nvPr>
        </p:nvPicPr>
        <p:blipFill>
          <a:blip r:embed="rId2"/>
          <a:stretch>
            <a:fillRect/>
          </a:stretch>
        </p:blipFill>
        <p:spPr>
          <a:xfrm>
            <a:off x="433140" y="950495"/>
            <a:ext cx="11410642" cy="5642809"/>
          </a:xfrm>
        </p:spPr>
      </p:pic>
    </p:spTree>
    <p:extLst>
      <p:ext uri="{BB962C8B-B14F-4D97-AF65-F5344CB8AC3E}">
        <p14:creationId xmlns:p14="http://schemas.microsoft.com/office/powerpoint/2010/main" val="1518265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19F6DE-7262-4F8E-3B79-01A8381CD112}"/>
              </a:ext>
            </a:extLst>
          </p:cNvPr>
          <p:cNvPicPr>
            <a:picLocks noChangeAspect="1"/>
          </p:cNvPicPr>
          <p:nvPr/>
        </p:nvPicPr>
        <p:blipFill>
          <a:blip r:embed="rId2"/>
          <a:stretch>
            <a:fillRect/>
          </a:stretch>
        </p:blipFill>
        <p:spPr>
          <a:xfrm>
            <a:off x="0" y="470123"/>
            <a:ext cx="12192000" cy="5917754"/>
          </a:xfrm>
          <a:prstGeom prst="rect">
            <a:avLst/>
          </a:prstGeom>
        </p:spPr>
      </p:pic>
    </p:spTree>
    <p:extLst>
      <p:ext uri="{BB962C8B-B14F-4D97-AF65-F5344CB8AC3E}">
        <p14:creationId xmlns:p14="http://schemas.microsoft.com/office/powerpoint/2010/main" val="3863134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95-5EF8-D712-79FA-B93CFFAFE34A}"/>
              </a:ext>
            </a:extLst>
          </p:cNvPr>
          <p:cNvSpPr>
            <a:spLocks noGrp="1"/>
          </p:cNvSpPr>
          <p:nvPr>
            <p:ph type="title"/>
          </p:nvPr>
        </p:nvSpPr>
        <p:spPr>
          <a:xfrm>
            <a:off x="838200" y="365126"/>
            <a:ext cx="10483516" cy="681622"/>
          </a:xfrm>
        </p:spPr>
        <p:txBody>
          <a:bodyPr>
            <a:normAutofit fontScale="90000"/>
          </a:bodyPr>
          <a:lstStyle/>
          <a:p>
            <a:r>
              <a:rPr lang="en-US" dirty="0"/>
              <a:t>esginitiatives.html and esginitiatives.css</a:t>
            </a:r>
          </a:p>
        </p:txBody>
      </p:sp>
      <p:sp>
        <p:nvSpPr>
          <p:cNvPr id="4" name="Rectangle 1">
            <a:extLst>
              <a:ext uri="{FF2B5EF4-FFF2-40B4-BE49-F238E27FC236}">
                <a16:creationId xmlns:a16="http://schemas.microsoft.com/office/drawing/2014/main" id="{2F0BC74E-2AA0-F5A5-BCB9-C73B13B53BBA}"/>
              </a:ext>
            </a:extLst>
          </p:cNvPr>
          <p:cNvSpPr>
            <a:spLocks noGrp="1" noChangeArrowheads="1"/>
          </p:cNvSpPr>
          <p:nvPr>
            <p:ph idx="1"/>
          </p:nvPr>
        </p:nvSpPr>
        <p:spPr bwMode="auto">
          <a:xfrm>
            <a:off x="489284" y="1261218"/>
            <a:ext cx="11000874"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This HTML code creates a page dedicated to Zomato's </a:t>
            </a:r>
            <a:r>
              <a:rPr kumimoji="0" lang="en-US" altLang="en-US" i="0" u="none" strike="noStrike" cap="none" normalizeH="0" baseline="0" dirty="0">
                <a:ln>
                  <a:noFill/>
                </a:ln>
                <a:solidFill>
                  <a:schemeClr val="tx1"/>
                </a:solidFill>
                <a:effectLst/>
                <a:latin typeface="Arial" panose="020B0604020202020204" pitchFamily="34" charset="0"/>
              </a:rPr>
              <a:t>Environmental</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i="0" u="none" strike="noStrike" cap="none" normalizeH="0" baseline="0" dirty="0">
                <a:ln>
                  <a:noFill/>
                </a:ln>
                <a:solidFill>
                  <a:schemeClr val="tx1"/>
                </a:solidFill>
                <a:effectLst/>
                <a:latin typeface="Arial" panose="020B0604020202020204" pitchFamily="34" charset="0"/>
              </a:rPr>
              <a:t>Social</a:t>
            </a:r>
            <a:r>
              <a:rPr kumimoji="0" lang="en-US" altLang="en-US" b="1" i="0" u="none" strike="noStrike" cap="none" normalizeH="0" baseline="0" dirty="0">
                <a:ln>
                  <a:noFill/>
                </a:ln>
                <a:solidFill>
                  <a:schemeClr val="tx1"/>
                </a:solidFill>
                <a:effectLst/>
                <a:latin typeface="Arial" panose="020B0604020202020204" pitchFamily="34" charset="0"/>
              </a:rPr>
              <a:t>, and </a:t>
            </a:r>
            <a:r>
              <a:rPr kumimoji="0" lang="en-US" altLang="en-US" i="0" u="none" strike="noStrike" cap="none" normalizeH="0" baseline="0" dirty="0">
                <a:ln>
                  <a:noFill/>
                </a:ln>
                <a:solidFill>
                  <a:schemeClr val="tx1"/>
                </a:solidFill>
                <a:effectLst/>
                <a:latin typeface="Arial" panose="020B0604020202020204" pitchFamily="34" charset="0"/>
              </a:rPr>
              <a:t>Governance (ESG) initiatives</a:t>
            </a:r>
            <a:r>
              <a:rPr kumimoji="0" lang="en-US" altLang="en-US" b="1" i="0" u="none" strike="noStrike" cap="none" normalizeH="0" baseline="0" dirty="0">
                <a:ln>
                  <a:noFill/>
                </a:ln>
                <a:solidFill>
                  <a:schemeClr val="tx1"/>
                </a:solidFill>
                <a:effectLst/>
                <a:latin typeface="Arial" panose="020B0604020202020204" pitchFamily="34" charset="0"/>
              </a:rPr>
              <a:t>. The page includes a header with the title "ESG Initiatives" and a button linking to the investor relations page. The main section highlights various sustainability resources, with links to PDF reports such as the ESG Factsheet for FY 2024, Sustainability Highlights and Goals, CDP Report for FY 2024, and ESG Factsheet for FY 2023. Each report is accompanied by an image and is designed to open in a new tab. A footer is included with a copyright notice. The page is styled using an external CSS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0638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5D49-733B-7BFF-DC52-FE804825FC7E}"/>
              </a:ext>
            </a:extLst>
          </p:cNvPr>
          <p:cNvSpPr>
            <a:spLocks noGrp="1"/>
          </p:cNvSpPr>
          <p:nvPr>
            <p:ph type="title"/>
          </p:nvPr>
        </p:nvSpPr>
        <p:spPr>
          <a:xfrm>
            <a:off x="838200" y="365126"/>
            <a:ext cx="8931442" cy="315912"/>
          </a:xfrm>
        </p:spPr>
        <p:txBody>
          <a:bodyPr>
            <a:normAutofit fontScale="90000"/>
          </a:bodyPr>
          <a:lstStyle/>
          <a:p>
            <a:r>
              <a:rPr lang="en-US" dirty="0"/>
              <a:t>Investor Relations &gt; Suggestion Page</a:t>
            </a:r>
          </a:p>
        </p:txBody>
      </p:sp>
      <p:pic>
        <p:nvPicPr>
          <p:cNvPr id="5" name="Picture 4">
            <a:extLst>
              <a:ext uri="{FF2B5EF4-FFF2-40B4-BE49-F238E27FC236}">
                <a16:creationId xmlns:a16="http://schemas.microsoft.com/office/drawing/2014/main" id="{7EF553F4-C941-D2F1-7723-FB05F545D59F}"/>
              </a:ext>
            </a:extLst>
          </p:cNvPr>
          <p:cNvPicPr>
            <a:picLocks noChangeAspect="1"/>
          </p:cNvPicPr>
          <p:nvPr/>
        </p:nvPicPr>
        <p:blipFill>
          <a:blip r:embed="rId2"/>
          <a:stretch>
            <a:fillRect/>
          </a:stretch>
        </p:blipFill>
        <p:spPr>
          <a:xfrm>
            <a:off x="202310" y="772690"/>
            <a:ext cx="11787379" cy="5880774"/>
          </a:xfrm>
          <a:prstGeom prst="rect">
            <a:avLst/>
          </a:prstGeom>
        </p:spPr>
      </p:pic>
    </p:spTree>
    <p:extLst>
      <p:ext uri="{BB962C8B-B14F-4D97-AF65-F5344CB8AC3E}">
        <p14:creationId xmlns:p14="http://schemas.microsoft.com/office/powerpoint/2010/main" val="3406395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40F5-90FE-49C9-12AC-9D6ED71F4EFB}"/>
              </a:ext>
            </a:extLst>
          </p:cNvPr>
          <p:cNvSpPr>
            <a:spLocks noGrp="1"/>
          </p:cNvSpPr>
          <p:nvPr>
            <p:ph type="title"/>
          </p:nvPr>
        </p:nvSpPr>
        <p:spPr>
          <a:xfrm>
            <a:off x="838199" y="365125"/>
            <a:ext cx="10688053" cy="597401"/>
          </a:xfrm>
        </p:spPr>
        <p:txBody>
          <a:bodyPr>
            <a:normAutofit fontScale="90000"/>
          </a:bodyPr>
          <a:lstStyle/>
          <a:p>
            <a:r>
              <a:rPr lang="en-US" dirty="0"/>
              <a:t>suggestion.html and suggestion.css</a:t>
            </a:r>
          </a:p>
        </p:txBody>
      </p:sp>
      <p:sp>
        <p:nvSpPr>
          <p:cNvPr id="3" name="Content Placeholder 2">
            <a:extLst>
              <a:ext uri="{FF2B5EF4-FFF2-40B4-BE49-F238E27FC236}">
                <a16:creationId xmlns:a16="http://schemas.microsoft.com/office/drawing/2014/main" id="{BB00EAF6-CFB1-1F85-40A7-D6C1CAE02612}"/>
              </a:ext>
            </a:extLst>
          </p:cNvPr>
          <p:cNvSpPr>
            <a:spLocks noGrp="1"/>
          </p:cNvSpPr>
          <p:nvPr>
            <p:ph idx="1"/>
          </p:nvPr>
        </p:nvSpPr>
        <p:spPr>
          <a:xfrm>
            <a:off x="665747" y="1127793"/>
            <a:ext cx="10515600" cy="4351338"/>
          </a:xfrm>
        </p:spPr>
        <p:txBody>
          <a:bodyPr>
            <a:noAutofit/>
          </a:bodyPr>
          <a:lstStyle/>
          <a:p>
            <a:r>
              <a:rPr lang="en-US" sz="3200" b="1" dirty="0"/>
              <a:t>This HTML code creates a page for users to provide feedback on a Zomato clone website. The page includes a header with the title "We Value Your Feedback!" and a brief message encouraging users to share their suggestions. The main section contains a form where users can input their name, email, and suggestions in designated fields. The form also includes a submit button. The page is styled with an external CSS file (suggestion.css). A footer with a logo and a copyright notice completes the page layout. The form fields are marked as required to ensure user input before submission.</a:t>
            </a:r>
          </a:p>
        </p:txBody>
      </p:sp>
    </p:spTree>
    <p:extLst>
      <p:ext uri="{BB962C8B-B14F-4D97-AF65-F5344CB8AC3E}">
        <p14:creationId xmlns:p14="http://schemas.microsoft.com/office/powerpoint/2010/main" val="3508578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57B2-F92B-5FD5-FE08-D4B55563AB05}"/>
              </a:ext>
            </a:extLst>
          </p:cNvPr>
          <p:cNvSpPr>
            <a:spLocks noGrp="1"/>
          </p:cNvSpPr>
          <p:nvPr>
            <p:ph type="ctrTitle"/>
          </p:nvPr>
        </p:nvSpPr>
        <p:spPr>
          <a:xfrm>
            <a:off x="1524000" y="0"/>
            <a:ext cx="9144000" cy="2387600"/>
          </a:xfrm>
        </p:spPr>
        <p:txBody>
          <a:bodyPr>
            <a:normAutofit/>
          </a:bodyPr>
          <a:lstStyle/>
          <a:p>
            <a:r>
              <a:rPr lang="en-US" sz="7500" b="1" dirty="0"/>
              <a:t>THANK YOU ! </a:t>
            </a:r>
            <a:r>
              <a:rPr lang="en-US" sz="7500" b="1" dirty="0">
                <a:sym typeface="Wingdings" panose="05000000000000000000" pitchFamily="2" charset="2"/>
              </a:rPr>
              <a:t></a:t>
            </a:r>
            <a:endParaRPr lang="en-US" sz="7500" b="1" dirty="0"/>
          </a:p>
        </p:txBody>
      </p:sp>
      <p:sp>
        <p:nvSpPr>
          <p:cNvPr id="3" name="Subtitle 2">
            <a:extLst>
              <a:ext uri="{FF2B5EF4-FFF2-40B4-BE49-F238E27FC236}">
                <a16:creationId xmlns:a16="http://schemas.microsoft.com/office/drawing/2014/main" id="{EE107F4F-C1DA-BFBE-0070-7B0F20AF57AC}"/>
              </a:ext>
            </a:extLst>
          </p:cNvPr>
          <p:cNvSpPr>
            <a:spLocks noGrp="1"/>
          </p:cNvSpPr>
          <p:nvPr>
            <p:ph type="subTitle" idx="1"/>
          </p:nvPr>
        </p:nvSpPr>
        <p:spPr>
          <a:xfrm>
            <a:off x="8025062" y="3602038"/>
            <a:ext cx="2642937" cy="1078246"/>
          </a:xfrm>
        </p:spPr>
        <p:txBody>
          <a:bodyPr>
            <a:normAutofit fontScale="85000" lnSpcReduction="10000"/>
          </a:bodyPr>
          <a:lstStyle/>
          <a:p>
            <a:r>
              <a:rPr lang="en-US" sz="3400" b="1" dirty="0"/>
              <a:t>SUBMITTED TO:</a:t>
            </a:r>
          </a:p>
          <a:p>
            <a:r>
              <a:rPr lang="en-US" dirty="0"/>
              <a:t>Abhishek Vora Sir</a:t>
            </a:r>
          </a:p>
          <a:p>
            <a:endParaRPr lang="en-US" dirty="0"/>
          </a:p>
        </p:txBody>
      </p:sp>
      <p:sp>
        <p:nvSpPr>
          <p:cNvPr id="4" name="Rectangle 3">
            <a:extLst>
              <a:ext uri="{FF2B5EF4-FFF2-40B4-BE49-F238E27FC236}">
                <a16:creationId xmlns:a16="http://schemas.microsoft.com/office/drawing/2014/main" id="{5657B410-8213-51A3-ACDC-15540D7140B6}"/>
              </a:ext>
            </a:extLst>
          </p:cNvPr>
          <p:cNvSpPr/>
          <p:nvPr/>
        </p:nvSpPr>
        <p:spPr>
          <a:xfrm>
            <a:off x="397042" y="2622884"/>
            <a:ext cx="7628020" cy="336884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 would like to express my sincere gratitude to for his constant guidance and support throughout the </a:t>
            </a:r>
            <a:r>
              <a:rPr lang="en-US" b="1" i="1" dirty="0">
                <a:solidFill>
                  <a:sysClr val="windowText" lastClr="000000"/>
                </a:solidFill>
              </a:rPr>
              <a:t>Abhishek Vora Sir</a:t>
            </a:r>
            <a:r>
              <a:rPr lang="en-US" b="1" dirty="0">
                <a:solidFill>
                  <a:sysClr val="windowText" lastClr="000000"/>
                </a:solidFill>
              </a:rPr>
              <a:t> </a:t>
            </a:r>
            <a:r>
              <a:rPr lang="en-US" dirty="0">
                <a:solidFill>
                  <a:sysClr val="windowText" lastClr="000000"/>
                </a:solidFill>
              </a:rPr>
              <a:t>development of our Zomato clone project. His insightful feedback and encouragement have played a crucial role in enhancing the quality of our work. Sir's patience and willingness to answer our queries, along with his valuable suggestions, have significantly contributed to our learning experience. We truly appreciate his dedication to helping us improve our skills, and we are grateful for the opportunity to submit this project under his mentorship. Thank you, Sir, for your unwavering support.</a:t>
            </a:r>
          </a:p>
          <a:p>
            <a:pPr algn="ctr"/>
            <a:endParaRPr lang="en-US" dirty="0"/>
          </a:p>
        </p:txBody>
      </p:sp>
    </p:spTree>
    <p:extLst>
      <p:ext uri="{BB962C8B-B14F-4D97-AF65-F5344CB8AC3E}">
        <p14:creationId xmlns:p14="http://schemas.microsoft.com/office/powerpoint/2010/main" val="275959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B878C-1B81-7444-89C8-768304B3C91A}"/>
              </a:ext>
            </a:extLst>
          </p:cNvPr>
          <p:cNvSpPr>
            <a:spLocks noGrp="1"/>
          </p:cNvSpPr>
          <p:nvPr>
            <p:ph type="title"/>
          </p:nvPr>
        </p:nvSpPr>
        <p:spPr>
          <a:xfrm>
            <a:off x="838200" y="365125"/>
            <a:ext cx="10515600" cy="774127"/>
          </a:xfrm>
        </p:spPr>
        <p:txBody>
          <a:bodyPr/>
          <a:lstStyle/>
          <a:p>
            <a:r>
              <a:rPr lang="en-US" dirty="0"/>
              <a:t>Main Page (index.html &amp; style.css)</a:t>
            </a:r>
          </a:p>
        </p:txBody>
      </p:sp>
      <p:pic>
        <p:nvPicPr>
          <p:cNvPr id="4" name="Content Placeholder 3">
            <a:extLst>
              <a:ext uri="{FF2B5EF4-FFF2-40B4-BE49-F238E27FC236}">
                <a16:creationId xmlns:a16="http://schemas.microsoft.com/office/drawing/2014/main" id="{FDEB7759-41B8-D13E-6961-A0C108F1C067}"/>
              </a:ext>
            </a:extLst>
          </p:cNvPr>
          <p:cNvPicPr>
            <a:picLocks noGrp="1" noChangeAspect="1"/>
          </p:cNvPicPr>
          <p:nvPr>
            <p:ph idx="1"/>
          </p:nvPr>
        </p:nvPicPr>
        <p:blipFill>
          <a:blip r:embed="rId2"/>
          <a:stretch>
            <a:fillRect/>
          </a:stretch>
        </p:blipFill>
        <p:spPr>
          <a:xfrm>
            <a:off x="470730" y="1267214"/>
            <a:ext cx="11250539" cy="5015797"/>
          </a:xfrm>
          <a:prstGeom prst="rect">
            <a:avLst/>
          </a:prstGeom>
        </p:spPr>
      </p:pic>
    </p:spTree>
    <p:extLst>
      <p:ext uri="{BB962C8B-B14F-4D97-AF65-F5344CB8AC3E}">
        <p14:creationId xmlns:p14="http://schemas.microsoft.com/office/powerpoint/2010/main" val="359424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EAF72-CDDD-183E-DC36-4BBDBE881456}"/>
              </a:ext>
            </a:extLst>
          </p:cNvPr>
          <p:cNvPicPr>
            <a:picLocks noChangeAspect="1"/>
          </p:cNvPicPr>
          <p:nvPr/>
        </p:nvPicPr>
        <p:blipFill>
          <a:blip r:embed="rId2"/>
          <a:stretch>
            <a:fillRect/>
          </a:stretch>
        </p:blipFill>
        <p:spPr>
          <a:xfrm>
            <a:off x="0" y="557892"/>
            <a:ext cx="12192000" cy="5742215"/>
          </a:xfrm>
          <a:prstGeom prst="rect">
            <a:avLst/>
          </a:prstGeom>
        </p:spPr>
      </p:pic>
    </p:spTree>
    <p:extLst>
      <p:ext uri="{BB962C8B-B14F-4D97-AF65-F5344CB8AC3E}">
        <p14:creationId xmlns:p14="http://schemas.microsoft.com/office/powerpoint/2010/main" val="137296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CED0-B302-9B87-2E6B-DB0940C0E31C}"/>
              </a:ext>
            </a:extLst>
          </p:cNvPr>
          <p:cNvSpPr>
            <a:spLocks noGrp="1"/>
          </p:cNvSpPr>
          <p:nvPr>
            <p:ph type="title"/>
          </p:nvPr>
        </p:nvSpPr>
        <p:spPr>
          <a:xfrm>
            <a:off x="838200" y="365125"/>
            <a:ext cx="8041105" cy="489117"/>
          </a:xfrm>
        </p:spPr>
        <p:txBody>
          <a:bodyPr>
            <a:normAutofit fontScale="90000"/>
          </a:bodyPr>
          <a:lstStyle/>
          <a:p>
            <a:r>
              <a:rPr lang="en-US" dirty="0"/>
              <a:t>index.html and style.css</a:t>
            </a:r>
          </a:p>
        </p:txBody>
      </p:sp>
      <p:sp>
        <p:nvSpPr>
          <p:cNvPr id="4" name="Rectangle 1">
            <a:extLst>
              <a:ext uri="{FF2B5EF4-FFF2-40B4-BE49-F238E27FC236}">
                <a16:creationId xmlns:a16="http://schemas.microsoft.com/office/drawing/2014/main" id="{D899A738-9E2B-F16A-CFA3-3C61A2BD3B46}"/>
              </a:ext>
            </a:extLst>
          </p:cNvPr>
          <p:cNvSpPr>
            <a:spLocks noGrp="1" noChangeArrowheads="1"/>
          </p:cNvSpPr>
          <p:nvPr>
            <p:ph idx="1"/>
          </p:nvPr>
        </p:nvSpPr>
        <p:spPr bwMode="auto">
          <a:xfrm>
            <a:off x="537410" y="1196853"/>
            <a:ext cx="10515600"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Arial" panose="020B0604020202020204" pitchFamily="34" charset="0"/>
              </a:rPr>
              <a:t>This HTML code builds a </a:t>
            </a:r>
            <a:r>
              <a:rPr kumimoji="0" lang="en-US" altLang="en-US" sz="2600" b="1" i="0" u="sng" strike="noStrike" cap="none" normalizeH="0" baseline="0" dirty="0">
                <a:ln>
                  <a:noFill/>
                </a:ln>
                <a:solidFill>
                  <a:schemeClr val="tx1"/>
                </a:solidFill>
                <a:effectLst/>
                <a:latin typeface="Arial" panose="020B0604020202020204" pitchFamily="34" charset="0"/>
              </a:rPr>
              <a:t>main landing page </a:t>
            </a:r>
            <a:r>
              <a:rPr kumimoji="0" lang="en-US" altLang="en-US" sz="2600" b="1" i="0" u="none" strike="noStrike" cap="none" normalizeH="0" baseline="0" dirty="0">
                <a:ln>
                  <a:noFill/>
                </a:ln>
                <a:solidFill>
                  <a:schemeClr val="tx1"/>
                </a:solidFill>
                <a:effectLst/>
                <a:latin typeface="Arial" panose="020B0604020202020204" pitchFamily="34" charset="0"/>
              </a:rPr>
              <a:t>for a Zomato clone project, with a focus on online food ordering. The header includes navigation links for </a:t>
            </a:r>
            <a:r>
              <a:rPr kumimoji="0" lang="en-US" altLang="en-US" sz="2600" b="1" i="0" u="sng" strike="noStrike" cap="none" normalizeH="0" baseline="0" dirty="0">
                <a:ln>
                  <a:noFill/>
                </a:ln>
                <a:solidFill>
                  <a:schemeClr val="tx1"/>
                </a:solidFill>
                <a:effectLst/>
                <a:latin typeface="Arial" panose="020B0604020202020204" pitchFamily="34" charset="0"/>
              </a:rPr>
              <a:t>investor relations</a:t>
            </a:r>
            <a:r>
              <a:rPr kumimoji="0" lang="en-US" altLang="en-US" sz="2600" b="1" i="0" u="none" strike="noStrike" cap="none" normalizeH="0" baseline="0" dirty="0">
                <a:ln>
                  <a:noFill/>
                </a:ln>
                <a:solidFill>
                  <a:schemeClr val="tx1"/>
                </a:solidFill>
                <a:effectLst/>
                <a:latin typeface="Arial" panose="020B0604020202020204" pitchFamily="34" charset="0"/>
              </a:rPr>
              <a:t>, </a:t>
            </a:r>
            <a:r>
              <a:rPr kumimoji="0" lang="en-US" altLang="en-US" sz="2600" b="1" i="0" u="sng" strike="noStrike" cap="none" normalizeH="0" baseline="0" dirty="0">
                <a:ln>
                  <a:noFill/>
                </a:ln>
                <a:solidFill>
                  <a:schemeClr val="tx1"/>
                </a:solidFill>
                <a:effectLst/>
                <a:latin typeface="Arial" panose="020B0604020202020204" pitchFamily="34" charset="0"/>
              </a:rPr>
              <a:t>adding a restaurant</a:t>
            </a:r>
            <a:r>
              <a:rPr kumimoji="0" lang="en-US" altLang="en-US" sz="2600" b="1" i="0" u="none" strike="noStrike" cap="none" normalizeH="0" baseline="0" dirty="0">
                <a:ln>
                  <a:noFill/>
                </a:ln>
                <a:solidFill>
                  <a:schemeClr val="tx1"/>
                </a:solidFill>
                <a:effectLst/>
                <a:latin typeface="Arial" panose="020B0604020202020204" pitchFamily="34" charset="0"/>
              </a:rPr>
              <a:t>, </a:t>
            </a:r>
            <a:r>
              <a:rPr kumimoji="0" lang="en-US" altLang="en-US" sz="2600" b="1" i="0" u="sng" strike="noStrike" cap="none" normalizeH="0" baseline="0" dirty="0">
                <a:ln>
                  <a:noFill/>
                </a:ln>
                <a:solidFill>
                  <a:schemeClr val="tx1"/>
                </a:solidFill>
                <a:effectLst/>
                <a:latin typeface="Arial" panose="020B0604020202020204" pitchFamily="34" charset="0"/>
              </a:rPr>
              <a:t>login</a:t>
            </a:r>
            <a:r>
              <a:rPr kumimoji="0" lang="en-US" altLang="en-US" sz="2600" b="1" i="0" u="none" strike="noStrike" cap="none" normalizeH="0" baseline="0" dirty="0">
                <a:ln>
                  <a:noFill/>
                </a:ln>
                <a:solidFill>
                  <a:schemeClr val="tx1"/>
                </a:solidFill>
                <a:effectLst/>
                <a:latin typeface="Arial" panose="020B0604020202020204" pitchFamily="34" charset="0"/>
              </a:rPr>
              <a:t>, and </a:t>
            </a:r>
            <a:r>
              <a:rPr kumimoji="0" lang="en-US" altLang="en-US" sz="2600" b="1" i="0" u="sng" strike="noStrike" cap="none" normalizeH="0" baseline="0" dirty="0">
                <a:ln>
                  <a:noFill/>
                </a:ln>
                <a:solidFill>
                  <a:schemeClr val="tx1"/>
                </a:solidFill>
                <a:effectLst/>
                <a:latin typeface="Arial" panose="020B0604020202020204" pitchFamily="34" charset="0"/>
              </a:rPr>
              <a:t>signup</a:t>
            </a:r>
            <a:r>
              <a:rPr kumimoji="0" lang="en-US" altLang="en-US" sz="2600" b="1" i="0" u="none" strike="noStrike" cap="none" normalizeH="0" baseline="0" dirty="0">
                <a:ln>
                  <a:noFill/>
                </a:ln>
                <a:solidFill>
                  <a:schemeClr val="tx1"/>
                </a:solidFill>
                <a:effectLst/>
                <a:latin typeface="Arial" panose="020B0604020202020204" pitchFamily="34" charset="0"/>
              </a:rPr>
              <a:t> options. The main section features an image, a tagline targeting Delhi NCR, and a search bar for users to find restaurants or cuisines. It also highlights three primary services: </a:t>
            </a:r>
            <a:r>
              <a:rPr kumimoji="0" lang="en-US" altLang="en-US" sz="2600" i="1" u="none" strike="noStrike" cap="none" normalizeH="0" baseline="0" dirty="0">
                <a:ln>
                  <a:noFill/>
                </a:ln>
                <a:solidFill>
                  <a:schemeClr val="tx1"/>
                </a:solidFill>
                <a:effectLst/>
                <a:latin typeface="Arial" panose="020B0604020202020204" pitchFamily="34" charset="0"/>
              </a:rPr>
              <a:t>ordering online, dining, and live events</a:t>
            </a:r>
            <a:r>
              <a:rPr kumimoji="0" lang="en-US" altLang="en-US" sz="2600" b="1" i="0" u="none" strike="noStrike" cap="none" normalizeH="0" baseline="0" dirty="0">
                <a:ln>
                  <a:noFill/>
                </a:ln>
                <a:solidFill>
                  <a:schemeClr val="tx1"/>
                </a:solidFill>
                <a:effectLst/>
                <a:latin typeface="Arial" panose="020B0604020202020204" pitchFamily="34" charset="0"/>
              </a:rPr>
              <a:t>. Another section describes benefits of the service, such as fast delivery, a wide range of restaurants, and special discounts. A footer at the bottom provides </a:t>
            </a:r>
            <a:r>
              <a:rPr kumimoji="0" lang="en-US" altLang="en-US" sz="2600" b="1" i="0" u="sng" strike="noStrike" cap="none" normalizeH="0" baseline="0" dirty="0">
                <a:ln>
                  <a:noFill/>
                </a:ln>
                <a:solidFill>
                  <a:schemeClr val="tx1"/>
                </a:solidFill>
                <a:effectLst/>
                <a:latin typeface="Arial" panose="020B0604020202020204" pitchFamily="34" charset="0"/>
              </a:rPr>
              <a:t>copyright information</a:t>
            </a:r>
            <a:r>
              <a:rPr kumimoji="0" lang="en-US" altLang="en-US" sz="2600" b="1" i="0" u="none" strike="noStrike" cap="none" normalizeH="0" baseline="0" dirty="0">
                <a:ln>
                  <a:noFill/>
                </a:ln>
                <a:solidFill>
                  <a:schemeClr val="tx1"/>
                </a:solidFill>
                <a:effectLst/>
                <a:latin typeface="Arial" panose="020B0604020202020204" pitchFamily="34" charset="0"/>
              </a:rPr>
              <a:t>. External styling is applied via </a:t>
            </a:r>
            <a:r>
              <a:rPr kumimoji="0" lang="en-US" altLang="en-US" sz="2600" b="1" i="0" u="none" strike="noStrike" cap="none" normalizeH="0" baseline="0" dirty="0">
                <a:ln>
                  <a:noFill/>
                </a:ln>
                <a:solidFill>
                  <a:schemeClr val="tx1"/>
                </a:solidFill>
                <a:effectLst/>
                <a:latin typeface="Arial Unicode MS"/>
              </a:rPr>
              <a:t>style.css</a:t>
            </a:r>
            <a:r>
              <a:rPr kumimoji="0" lang="en-US" altLang="en-US" sz="11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77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0DDE-4BE5-81B1-BAF1-E1016E598827}"/>
              </a:ext>
            </a:extLst>
          </p:cNvPr>
          <p:cNvSpPr>
            <a:spLocks noGrp="1"/>
          </p:cNvSpPr>
          <p:nvPr>
            <p:ph type="title"/>
          </p:nvPr>
        </p:nvSpPr>
        <p:spPr/>
        <p:txBody>
          <a:bodyPr/>
          <a:lstStyle/>
          <a:p>
            <a:r>
              <a:rPr lang="en-US" dirty="0"/>
              <a:t>Investor Relations Page : </a:t>
            </a:r>
          </a:p>
        </p:txBody>
      </p:sp>
      <p:pic>
        <p:nvPicPr>
          <p:cNvPr id="5" name="Content Placeholder 4">
            <a:extLst>
              <a:ext uri="{FF2B5EF4-FFF2-40B4-BE49-F238E27FC236}">
                <a16:creationId xmlns:a16="http://schemas.microsoft.com/office/drawing/2014/main" id="{EA62F30A-CE06-47D9-8418-D9EECE647B02}"/>
              </a:ext>
            </a:extLst>
          </p:cNvPr>
          <p:cNvPicPr>
            <a:picLocks noGrp="1" noChangeAspect="1"/>
          </p:cNvPicPr>
          <p:nvPr>
            <p:ph idx="1"/>
          </p:nvPr>
        </p:nvPicPr>
        <p:blipFill>
          <a:blip r:embed="rId2"/>
          <a:stretch>
            <a:fillRect/>
          </a:stretch>
        </p:blipFill>
        <p:spPr>
          <a:xfrm>
            <a:off x="838200" y="1420890"/>
            <a:ext cx="10329472" cy="5089007"/>
          </a:xfrm>
        </p:spPr>
      </p:pic>
    </p:spTree>
    <p:extLst>
      <p:ext uri="{BB962C8B-B14F-4D97-AF65-F5344CB8AC3E}">
        <p14:creationId xmlns:p14="http://schemas.microsoft.com/office/powerpoint/2010/main" val="151625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64161-FF42-BF05-AAD4-18CC80D35537}"/>
              </a:ext>
            </a:extLst>
          </p:cNvPr>
          <p:cNvPicPr>
            <a:picLocks noChangeAspect="1"/>
          </p:cNvPicPr>
          <p:nvPr/>
        </p:nvPicPr>
        <p:blipFill>
          <a:blip r:embed="rId2"/>
          <a:stretch>
            <a:fillRect/>
          </a:stretch>
        </p:blipFill>
        <p:spPr>
          <a:xfrm>
            <a:off x="0" y="407815"/>
            <a:ext cx="12192000" cy="6042370"/>
          </a:xfrm>
          <a:prstGeom prst="rect">
            <a:avLst/>
          </a:prstGeom>
        </p:spPr>
      </p:pic>
    </p:spTree>
    <p:extLst>
      <p:ext uri="{BB962C8B-B14F-4D97-AF65-F5344CB8AC3E}">
        <p14:creationId xmlns:p14="http://schemas.microsoft.com/office/powerpoint/2010/main" val="1050636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2108</Words>
  <Application>Microsoft Office PowerPoint</Application>
  <PresentationFormat>Widescreen</PresentationFormat>
  <Paragraphs>60</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Arial Unicode MS</vt:lpstr>
      <vt:lpstr>Calibri</vt:lpstr>
      <vt:lpstr>Calibri Light</vt:lpstr>
      <vt:lpstr>Wingdings</vt:lpstr>
      <vt:lpstr>Office Theme</vt:lpstr>
      <vt:lpstr>CS-103 (Project)</vt:lpstr>
      <vt:lpstr>ZOMATO CLONE  </vt:lpstr>
      <vt:lpstr>PowerPoint Presentation</vt:lpstr>
      <vt:lpstr>PowerPoint Presentation</vt:lpstr>
      <vt:lpstr>Main Page (index.html &amp; style.css)</vt:lpstr>
      <vt:lpstr>PowerPoint Presentation</vt:lpstr>
      <vt:lpstr>index.html and style.css</vt:lpstr>
      <vt:lpstr>Investor Relations Page : </vt:lpstr>
      <vt:lpstr>PowerPoint Presentation</vt:lpstr>
      <vt:lpstr>PowerPoint Presentation</vt:lpstr>
      <vt:lpstr>Investor_relations.html and investor_style.css</vt:lpstr>
      <vt:lpstr>Add Restaurant Page</vt:lpstr>
      <vt:lpstr>PowerPoint Presentation</vt:lpstr>
      <vt:lpstr>PowerPoint Presentation</vt:lpstr>
      <vt:lpstr>PowerPoint Presentation</vt:lpstr>
      <vt:lpstr>add_restaurant.html and add_restaurant.css</vt:lpstr>
      <vt:lpstr>Login page</vt:lpstr>
      <vt:lpstr>login.html and login_style.css</vt:lpstr>
      <vt:lpstr>Sign up page</vt:lpstr>
      <vt:lpstr>signup.html and signup_style.css</vt:lpstr>
      <vt:lpstr>Order Online Page</vt:lpstr>
      <vt:lpstr>PowerPoint Presentation</vt:lpstr>
      <vt:lpstr>order_online.html and order_online.css</vt:lpstr>
      <vt:lpstr>Dining Page</vt:lpstr>
      <vt:lpstr>dining.html and dining.css</vt:lpstr>
      <vt:lpstr>Live Events Page</vt:lpstr>
      <vt:lpstr>Concert.html and concert.css</vt:lpstr>
      <vt:lpstr>Investor Relation &gt; Financials page</vt:lpstr>
      <vt:lpstr>PowerPoint Presentation</vt:lpstr>
      <vt:lpstr>financials.html and financials.css</vt:lpstr>
      <vt:lpstr>Investor Relations &gt; Announcements page</vt:lpstr>
      <vt:lpstr>PowerPoint Presentation</vt:lpstr>
      <vt:lpstr>announcements.html and  announcements.css</vt:lpstr>
      <vt:lpstr>Investor Relations &gt; Blog Page</vt:lpstr>
      <vt:lpstr>PowerPoint Presentation</vt:lpstr>
      <vt:lpstr>PowerPoint Presentation</vt:lpstr>
      <vt:lpstr>PowerPoint Presentation</vt:lpstr>
      <vt:lpstr>blog.html and blog.css</vt:lpstr>
      <vt:lpstr>Investor Relations &gt; Governance Page</vt:lpstr>
      <vt:lpstr>PowerPoint Presentation</vt:lpstr>
      <vt:lpstr>governance.html and governance.css</vt:lpstr>
      <vt:lpstr>Investor Relations &gt; ESG Initiatives page</vt:lpstr>
      <vt:lpstr>PowerPoint Presentation</vt:lpstr>
      <vt:lpstr>esginitiatives.html and esginitiatives.css</vt:lpstr>
      <vt:lpstr>Investor Relations &gt; Suggestion Page</vt:lpstr>
      <vt:lpstr>suggestion.html and suggestion.css</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kj20130284870@gmail.com</dc:creator>
  <cp:lastModifiedBy>kj20130284870@gmail.com</cp:lastModifiedBy>
  <cp:revision>4</cp:revision>
  <dcterms:created xsi:type="dcterms:W3CDTF">2024-11-10T12:58:46Z</dcterms:created>
  <dcterms:modified xsi:type="dcterms:W3CDTF">2024-11-11T07:44:33Z</dcterms:modified>
</cp:coreProperties>
</file>